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Lst>
  <p:sldSz cx="9144000" cy="5143500" type="screen16x9"/>
  <p:notesSz cx="6858000" cy="9144000"/>
  <p:embeddedFontLst>
    <p:embeddedFont>
      <p:font typeface="Caveat" pitchFamily="2" charset="0"/>
      <p:regular r:id="rId17"/>
      <p:bold r:id="rId1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A27D0D6-C3F6-4E9E-9808-42C4F228CDE3}">
  <a:tblStyle styleId="{DA27D0D6-C3F6-4E9E-9808-42C4F228CDE3}"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81"/>
  </p:normalViewPr>
  <p:slideViewPr>
    <p:cSldViewPr snapToGrid="0">
      <p:cViewPr varScale="1">
        <p:scale>
          <a:sx n="132" d="100"/>
          <a:sy n="132" d="100"/>
        </p:scale>
        <p:origin x="1040" y="17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2a1af305584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 name="Google Shape;125;g2a1af30558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Recommend the strong green color to be the destination for budget in</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2a0f8ae9b93_0_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2a0f8ae9b93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2a25bd89ca2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2a25bd89ca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After seeing the models, terminologies and calculations on our selected dataset, let’s have a look at the actual companies and how their marketing spendings are being evaluated.</a:t>
            </a:r>
            <a:endParaRPr/>
          </a:p>
          <a:p>
            <a:pPr marL="0" lvl="0" indent="0" algn="l" rtl="0">
              <a:spcBef>
                <a:spcPts val="0"/>
              </a:spcBef>
              <a:spcAft>
                <a:spcPts val="0"/>
              </a:spcAft>
              <a:buNone/>
            </a:pPr>
            <a:r>
              <a:rPr lang="en"/>
              <a:t>As we can see from the newest quarterly figures for spotify, among the 12.68 dollars/mo per user revenue they get, they would get 3.3 usd gross profit, and more than ⅓ of this chunk is spent on sales and marketing category, whilst only ending with 12 cents of operating profit (around 1%);</a:t>
            </a:r>
            <a:endParaRPr/>
          </a:p>
          <a:p>
            <a:pPr marL="0" lvl="0" indent="0" algn="l" rtl="0">
              <a:spcBef>
                <a:spcPts val="0"/>
              </a:spcBef>
              <a:spcAft>
                <a:spcPts val="0"/>
              </a:spcAft>
              <a:buNone/>
            </a:pPr>
            <a:r>
              <a:rPr lang="en"/>
              <a:t>Another piece of industry news that echos with our topic today is Walmart deciding to stop spending on ads on twitter, as they found out the expected performance on return of marketing cost is not satisfactory.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2a0f8ae9b93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2a0f8ae9b93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 reflection of the work we’ve looked through and done in the past few weeks, we would like to see the next steps to improve on, including: more explanatory data with higher volumes and broader fields, to see externalities such as seasonality effects, holiday sale event showing its power, etc.</a:t>
            </a:r>
            <a:endParaRPr/>
          </a:p>
          <a:p>
            <a:pPr marL="0" lvl="0" indent="0" algn="l" rtl="0">
              <a:spcBef>
                <a:spcPts val="0"/>
              </a:spcBef>
              <a:spcAft>
                <a:spcPts val="0"/>
              </a:spcAft>
              <a:buNone/>
            </a:pPr>
            <a:r>
              <a:rPr lang="en"/>
              <a:t>In addition, we would like to see if it’s viable to give budget allocation being applied to each different divisions instead of the entire dataset</a:t>
            </a:r>
            <a:endParaRPr/>
          </a:p>
          <a:p>
            <a:pPr marL="0" lvl="0" indent="0" algn="l" rtl="0">
              <a:spcBef>
                <a:spcPts val="0"/>
              </a:spcBef>
              <a:spcAft>
                <a:spcPts val="0"/>
              </a:spcAft>
              <a:buNone/>
            </a:pPr>
            <a:r>
              <a:rPr lang="en"/>
              <a:t>The current dataset we go for contains only a few thousand rows, so a better collection of representative source is also appreciated.</a:t>
            </a:r>
            <a:endParaRPr/>
          </a:p>
          <a:p>
            <a:pPr marL="0" lvl="0" indent="0" algn="l" rtl="0">
              <a:spcBef>
                <a:spcPts val="0"/>
              </a:spcBef>
              <a:spcAft>
                <a:spcPts val="0"/>
              </a:spcAft>
              <a:buNone/>
            </a:pPr>
            <a:r>
              <a:rPr lang="en"/>
              <a:t>Also, it would be ideal if real-company open source data is available to see its performance and how the models can help and be utilized in real business scenarios.</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2a0f8ae9b93_0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2a0f8ae9b93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2a0f8ae9b93_0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2a0f8ae9b93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2a0f8ae9b93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2a0f8ae9b93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2a0f8ae9b93_0_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2a0f8ae9b93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400">
                <a:solidFill>
                  <a:schemeClr val="dk1"/>
                </a:solidFill>
              </a:rPr>
              <a:t>Scaling/transformations applied to the fields:</a:t>
            </a:r>
            <a:endParaRPr sz="1400">
              <a:solidFill>
                <a:schemeClr val="dk1"/>
              </a:solidFill>
            </a:endParaRPr>
          </a:p>
          <a:p>
            <a:pPr marL="0" lvl="0" indent="0" algn="l" rtl="0">
              <a:spcBef>
                <a:spcPts val="0"/>
              </a:spcBef>
              <a:spcAft>
                <a:spcPts val="0"/>
              </a:spcAft>
              <a:buClr>
                <a:schemeClr val="dk1"/>
              </a:buClr>
              <a:buSzPts val="1100"/>
              <a:buFont typeface="Arial"/>
              <a:buNone/>
            </a:pPr>
            <a:r>
              <a:rPr lang="en" sz="1400">
                <a:solidFill>
                  <a:schemeClr val="dk1"/>
                </a:solidFill>
              </a:rPr>
              <a:t>Explain ad_stock</a:t>
            </a:r>
            <a:endParaRPr sz="1400">
              <a:solidFill>
                <a:schemeClr val="dk1"/>
              </a:solidFill>
            </a:endParaRPr>
          </a:p>
          <a:p>
            <a:pPr marL="0" lvl="0" indent="0" algn="l" rtl="0">
              <a:spcBef>
                <a:spcPts val="0"/>
              </a:spcBef>
              <a:spcAft>
                <a:spcPts val="0"/>
              </a:spcAft>
              <a:buClr>
                <a:schemeClr val="dk1"/>
              </a:buClr>
              <a:buSzPts val="1100"/>
              <a:buFont typeface="Arial"/>
              <a:buNone/>
            </a:pPr>
            <a:r>
              <a:rPr lang="en" sz="1400">
                <a:solidFill>
                  <a:schemeClr val="dk1"/>
                </a:solidFill>
              </a:rPr>
              <a:t>Logged value for regression significance and multicollinearity </a:t>
            </a:r>
            <a:endParaRPr sz="1400">
              <a:solidFill>
                <a:schemeClr val="dk1"/>
              </a:solidFill>
            </a:endParaRPr>
          </a:p>
          <a:p>
            <a:pPr marL="0" lvl="0" indent="0" algn="l" rtl="0">
              <a:spcBef>
                <a:spcPts val="0"/>
              </a:spcBef>
              <a:spcAft>
                <a:spcPts val="0"/>
              </a:spcAft>
              <a:buClr>
                <a:schemeClr val="dk1"/>
              </a:buClr>
              <a:buSzPts val="1100"/>
              <a:buFont typeface="Arial"/>
              <a:buNone/>
            </a:pPr>
            <a:endParaRPr sz="1400">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2a0f8ae9b93_0_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2a0f8ae9b93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2a0f8ae9b93_0_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2a0f8ae9b93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divide the data on media and the target by their mean to ensure that the result has a mean of 1. This allows the model to be agnostic to the scale of the inputs (e.g. a user can use either the number of sales or the value of sales). The costs are not used in the model directly, they are only used to inform the prior distributions on the media variables . These costs have been scaled down by multiplying by 0.15 to reflect typical ranges in MMMs.</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2a25bd89ca2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 name="Google Shape;104;g2a25bd89ca2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2a25bd89ca2_1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2a25bd89ca2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2a0f8ae9b93_0_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2a0f8ae9b93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image" Target="../media/image15.png"/><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4" name="Google Shape;54;p13"/>
          <p:cNvPicPr preferRelativeResize="0"/>
          <p:nvPr/>
        </p:nvPicPr>
        <p:blipFill>
          <a:blip r:embed="rId3">
            <a:alphaModFix/>
          </a:blip>
          <a:stretch>
            <a:fillRect/>
          </a:stretch>
        </p:blipFill>
        <p:spPr>
          <a:xfrm>
            <a:off x="4219625" y="89825"/>
            <a:ext cx="4838700" cy="4928525"/>
          </a:xfrm>
          <a:prstGeom prst="rect">
            <a:avLst/>
          </a:prstGeom>
          <a:noFill/>
          <a:ln>
            <a:noFill/>
          </a:ln>
        </p:spPr>
      </p:pic>
      <p:sp>
        <p:nvSpPr>
          <p:cNvPr id="55" name="Google Shape;55;p13"/>
          <p:cNvSpPr txBox="1"/>
          <p:nvPr/>
        </p:nvSpPr>
        <p:spPr>
          <a:xfrm>
            <a:off x="100100" y="276488"/>
            <a:ext cx="3875134" cy="4555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6000" b="1" dirty="0">
                <a:solidFill>
                  <a:schemeClr val="dk1"/>
                </a:solidFill>
                <a:latin typeface="Caveat"/>
                <a:ea typeface="Caveat"/>
                <a:cs typeface="Caveat"/>
                <a:sym typeface="Caveat"/>
              </a:rPr>
              <a:t>MEDIA </a:t>
            </a:r>
            <a:endParaRPr sz="6000" b="1" dirty="0">
              <a:solidFill>
                <a:schemeClr val="dk1"/>
              </a:solidFill>
              <a:latin typeface="Caveat"/>
              <a:ea typeface="Caveat"/>
              <a:cs typeface="Caveat"/>
              <a:sym typeface="Caveat"/>
            </a:endParaRPr>
          </a:p>
          <a:p>
            <a:pPr marL="0" lvl="0" indent="0" algn="ctr" rtl="0">
              <a:spcBef>
                <a:spcPts val="0"/>
              </a:spcBef>
              <a:spcAft>
                <a:spcPts val="0"/>
              </a:spcAft>
              <a:buNone/>
            </a:pPr>
            <a:r>
              <a:rPr lang="en" sz="6000" b="1" dirty="0">
                <a:solidFill>
                  <a:schemeClr val="dk1"/>
                </a:solidFill>
                <a:latin typeface="Caveat"/>
                <a:ea typeface="Caveat"/>
                <a:cs typeface="Caveat"/>
                <a:sym typeface="Caveat"/>
              </a:rPr>
              <a:t>MIX </a:t>
            </a:r>
            <a:endParaRPr sz="6000" b="1" dirty="0">
              <a:solidFill>
                <a:schemeClr val="dk1"/>
              </a:solidFill>
              <a:latin typeface="Caveat"/>
              <a:ea typeface="Caveat"/>
              <a:cs typeface="Caveat"/>
              <a:sym typeface="Caveat"/>
            </a:endParaRPr>
          </a:p>
          <a:p>
            <a:pPr marL="0" lvl="0" indent="0" algn="ctr" rtl="0">
              <a:spcBef>
                <a:spcPts val="0"/>
              </a:spcBef>
              <a:spcAft>
                <a:spcPts val="0"/>
              </a:spcAft>
              <a:buNone/>
            </a:pPr>
            <a:r>
              <a:rPr lang="en" sz="6000" b="1" dirty="0">
                <a:solidFill>
                  <a:schemeClr val="dk1"/>
                </a:solidFill>
                <a:latin typeface="Caveat"/>
                <a:ea typeface="Caveat"/>
                <a:cs typeface="Caveat"/>
                <a:sym typeface="Caveat"/>
              </a:rPr>
              <a:t>MODELLING</a:t>
            </a:r>
            <a:endParaRPr sz="6000" b="1" dirty="0">
              <a:solidFill>
                <a:schemeClr val="dk1"/>
              </a:solidFill>
              <a:latin typeface="Caveat"/>
              <a:ea typeface="Caveat"/>
              <a:cs typeface="Caveat"/>
              <a:sym typeface="Cavea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pic>
        <p:nvPicPr>
          <p:cNvPr id="127" name="Google Shape;127;p22"/>
          <p:cNvPicPr preferRelativeResize="0"/>
          <p:nvPr/>
        </p:nvPicPr>
        <p:blipFill>
          <a:blip r:embed="rId3">
            <a:alphaModFix/>
          </a:blip>
          <a:stretch>
            <a:fillRect/>
          </a:stretch>
        </p:blipFill>
        <p:spPr>
          <a:xfrm>
            <a:off x="620013" y="811525"/>
            <a:ext cx="7447426" cy="4180700"/>
          </a:xfrm>
          <a:prstGeom prst="rect">
            <a:avLst/>
          </a:prstGeom>
          <a:noFill/>
          <a:ln>
            <a:noFill/>
          </a:ln>
        </p:spPr>
      </p:pic>
      <p:sp>
        <p:nvSpPr>
          <p:cNvPr id="128" name="Google Shape;128;p22"/>
          <p:cNvSpPr txBox="1"/>
          <p:nvPr/>
        </p:nvSpPr>
        <p:spPr>
          <a:xfrm>
            <a:off x="990450" y="119100"/>
            <a:ext cx="3761400" cy="423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800">
              <a:solidFill>
                <a:schemeClr val="dk2"/>
              </a:solidFill>
            </a:endParaRPr>
          </a:p>
        </p:txBody>
      </p:sp>
      <p:sp>
        <p:nvSpPr>
          <p:cNvPr id="129" name="Google Shape;129;p22"/>
          <p:cNvSpPr txBox="1"/>
          <p:nvPr/>
        </p:nvSpPr>
        <p:spPr>
          <a:xfrm>
            <a:off x="91800" y="0"/>
            <a:ext cx="8960400" cy="788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600">
                <a:solidFill>
                  <a:schemeClr val="dk1"/>
                </a:solidFill>
                <a:latin typeface="Caveat"/>
                <a:ea typeface="Caveat"/>
                <a:cs typeface="Caveat"/>
                <a:sym typeface="Caveat"/>
              </a:rPr>
              <a:t>We propose a redefined budget allocation for each division also </a:t>
            </a:r>
            <a:endParaRPr sz="2600">
              <a:solidFill>
                <a:schemeClr val="dk1"/>
              </a:solidFill>
              <a:latin typeface="Caveat"/>
              <a:ea typeface="Caveat"/>
              <a:cs typeface="Caveat"/>
              <a:sym typeface="Caveat"/>
            </a:endParaRPr>
          </a:p>
        </p:txBody>
      </p:sp>
      <p:sp>
        <p:nvSpPr>
          <p:cNvPr id="130" name="Google Shape;130;p22"/>
          <p:cNvSpPr txBox="1"/>
          <p:nvPr/>
        </p:nvSpPr>
        <p:spPr>
          <a:xfrm>
            <a:off x="862975" y="456625"/>
            <a:ext cx="69615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a:solidFill>
                  <a:schemeClr val="dk2"/>
                </a:solidFill>
              </a:rPr>
              <a:t>Allocation in % change for each division</a:t>
            </a:r>
            <a:endParaRPr sz="1600">
              <a:solidFill>
                <a:schemeClr val="dk2"/>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23"/>
          <p:cNvSpPr txBox="1"/>
          <p:nvPr/>
        </p:nvSpPr>
        <p:spPr>
          <a:xfrm>
            <a:off x="125150" y="112625"/>
            <a:ext cx="8960400" cy="788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Caveat"/>
                <a:ea typeface="Caveat"/>
                <a:cs typeface="Caveat"/>
                <a:sym typeface="Caveat"/>
              </a:rPr>
              <a:t>This model will help the company to reallocate the resources and increase the revenue</a:t>
            </a:r>
            <a:endParaRPr sz="2400">
              <a:solidFill>
                <a:schemeClr val="dk1"/>
              </a:solidFill>
              <a:latin typeface="Caveat"/>
              <a:ea typeface="Caveat"/>
              <a:cs typeface="Caveat"/>
              <a:sym typeface="Caveat"/>
            </a:endParaRPr>
          </a:p>
          <a:p>
            <a:pPr marL="0" lvl="0" indent="0" algn="l" rtl="0">
              <a:spcBef>
                <a:spcPts val="0"/>
              </a:spcBef>
              <a:spcAft>
                <a:spcPts val="0"/>
              </a:spcAft>
              <a:buNone/>
            </a:pPr>
            <a:endParaRPr sz="2400">
              <a:solidFill>
                <a:schemeClr val="dk1"/>
              </a:solidFill>
              <a:latin typeface="Caveat"/>
              <a:ea typeface="Caveat"/>
              <a:cs typeface="Caveat"/>
              <a:sym typeface="Caveat"/>
            </a:endParaRPr>
          </a:p>
        </p:txBody>
      </p:sp>
      <p:pic>
        <p:nvPicPr>
          <p:cNvPr id="136" name="Google Shape;136;p23"/>
          <p:cNvPicPr preferRelativeResize="0"/>
          <p:nvPr/>
        </p:nvPicPr>
        <p:blipFill>
          <a:blip r:embed="rId3">
            <a:alphaModFix/>
          </a:blip>
          <a:stretch>
            <a:fillRect/>
          </a:stretch>
        </p:blipFill>
        <p:spPr>
          <a:xfrm>
            <a:off x="803025" y="901025"/>
            <a:ext cx="7537948" cy="3828675"/>
          </a:xfrm>
          <a:prstGeom prst="rect">
            <a:avLst/>
          </a:prstGeom>
          <a:noFill/>
          <a:ln>
            <a:noFill/>
          </a:ln>
        </p:spPr>
      </p:pic>
      <p:cxnSp>
        <p:nvCxnSpPr>
          <p:cNvPr id="137" name="Google Shape;137;p23"/>
          <p:cNvCxnSpPr/>
          <p:nvPr/>
        </p:nvCxnSpPr>
        <p:spPr>
          <a:xfrm rot="10800000" flipH="1">
            <a:off x="3037775" y="2082800"/>
            <a:ext cx="1841100" cy="1012500"/>
          </a:xfrm>
          <a:prstGeom prst="straightConnector1">
            <a:avLst/>
          </a:prstGeom>
          <a:noFill/>
          <a:ln w="9525" cap="flat" cmpd="sng">
            <a:solidFill>
              <a:srgbClr val="93C47D"/>
            </a:solidFill>
            <a:prstDash val="solid"/>
            <a:round/>
            <a:headEnd type="none" w="med" len="med"/>
            <a:tailEnd type="triangle" w="med" len="med"/>
          </a:ln>
        </p:spPr>
      </p:cxnSp>
      <p:sp>
        <p:nvSpPr>
          <p:cNvPr id="138" name="Google Shape;138;p23"/>
          <p:cNvSpPr txBox="1"/>
          <p:nvPr/>
        </p:nvSpPr>
        <p:spPr>
          <a:xfrm>
            <a:off x="3348425" y="2186350"/>
            <a:ext cx="10587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b="1">
                <a:solidFill>
                  <a:schemeClr val="dk2"/>
                </a:solidFill>
              </a:rPr>
              <a:t>+13.9%</a:t>
            </a:r>
            <a:endParaRPr sz="1800" b="1">
              <a:solidFill>
                <a:schemeClr val="dk2"/>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24"/>
          <p:cNvSpPr txBox="1"/>
          <p:nvPr/>
        </p:nvSpPr>
        <p:spPr>
          <a:xfrm>
            <a:off x="125150" y="112625"/>
            <a:ext cx="8960400" cy="788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700">
                <a:solidFill>
                  <a:schemeClr val="dk1"/>
                </a:solidFill>
                <a:latin typeface="Caveat"/>
                <a:ea typeface="Caveat"/>
                <a:cs typeface="Caveat"/>
                <a:sym typeface="Caveat"/>
              </a:rPr>
              <a:t>This model will be a huge boon for any product based company</a:t>
            </a:r>
            <a:endParaRPr sz="2700">
              <a:solidFill>
                <a:schemeClr val="dk1"/>
              </a:solidFill>
              <a:latin typeface="Caveat"/>
              <a:ea typeface="Caveat"/>
              <a:cs typeface="Caveat"/>
              <a:sym typeface="Caveat"/>
            </a:endParaRPr>
          </a:p>
        </p:txBody>
      </p:sp>
      <p:pic>
        <p:nvPicPr>
          <p:cNvPr id="144" name="Google Shape;144;p24"/>
          <p:cNvPicPr preferRelativeResize="0"/>
          <p:nvPr/>
        </p:nvPicPr>
        <p:blipFill>
          <a:blip r:embed="rId3">
            <a:alphaModFix/>
          </a:blip>
          <a:stretch>
            <a:fillRect/>
          </a:stretch>
        </p:blipFill>
        <p:spPr>
          <a:xfrm>
            <a:off x="152400" y="977225"/>
            <a:ext cx="3937673" cy="3937673"/>
          </a:xfrm>
          <a:prstGeom prst="rect">
            <a:avLst/>
          </a:prstGeom>
          <a:noFill/>
          <a:ln>
            <a:noFill/>
          </a:ln>
        </p:spPr>
      </p:pic>
      <p:pic>
        <p:nvPicPr>
          <p:cNvPr id="145" name="Google Shape;145;p24"/>
          <p:cNvPicPr preferRelativeResize="0"/>
          <p:nvPr/>
        </p:nvPicPr>
        <p:blipFill rotWithShape="1">
          <a:blip r:embed="rId4">
            <a:alphaModFix/>
          </a:blip>
          <a:srcRect l="10523" r="5492"/>
          <a:stretch/>
        </p:blipFill>
        <p:spPr>
          <a:xfrm>
            <a:off x="4218200" y="977225"/>
            <a:ext cx="4867348" cy="2130126"/>
          </a:xfrm>
          <a:prstGeom prst="rect">
            <a:avLst/>
          </a:prstGeom>
          <a:noFill/>
          <a:ln>
            <a:noFill/>
          </a:ln>
        </p:spPr>
      </p:pic>
      <p:pic>
        <p:nvPicPr>
          <p:cNvPr id="146" name="Google Shape;146;p24"/>
          <p:cNvPicPr preferRelativeResize="0"/>
          <p:nvPr/>
        </p:nvPicPr>
        <p:blipFill>
          <a:blip r:embed="rId5">
            <a:alphaModFix/>
          </a:blip>
          <a:stretch>
            <a:fillRect/>
          </a:stretch>
        </p:blipFill>
        <p:spPr>
          <a:xfrm>
            <a:off x="4218200" y="3183550"/>
            <a:ext cx="4462416" cy="157060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25"/>
          <p:cNvSpPr txBox="1"/>
          <p:nvPr/>
        </p:nvSpPr>
        <p:spPr>
          <a:xfrm>
            <a:off x="134750" y="141400"/>
            <a:ext cx="8960400" cy="788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dirty="0">
                <a:solidFill>
                  <a:schemeClr val="dk1"/>
                </a:solidFill>
                <a:latin typeface="Caveat"/>
                <a:ea typeface="Caveat"/>
                <a:cs typeface="Caveat"/>
                <a:sym typeface="Caveat"/>
              </a:rPr>
              <a:t>In future we would like to expand our work </a:t>
            </a:r>
            <a:endParaRPr sz="3000" dirty="0">
              <a:solidFill>
                <a:schemeClr val="dk1"/>
              </a:solidFill>
              <a:latin typeface="Caveat"/>
              <a:ea typeface="Caveat"/>
              <a:cs typeface="Caveat"/>
              <a:sym typeface="Caveat"/>
            </a:endParaRPr>
          </a:p>
        </p:txBody>
      </p:sp>
      <p:sp>
        <p:nvSpPr>
          <p:cNvPr id="152" name="Google Shape;152;p25"/>
          <p:cNvSpPr txBox="1"/>
          <p:nvPr/>
        </p:nvSpPr>
        <p:spPr>
          <a:xfrm>
            <a:off x="338775" y="1424075"/>
            <a:ext cx="8912700" cy="2462700"/>
          </a:xfrm>
          <a:prstGeom prst="rect">
            <a:avLst/>
          </a:prstGeom>
          <a:noFill/>
          <a:ln>
            <a:noFill/>
          </a:ln>
        </p:spPr>
        <p:txBody>
          <a:bodyPr spcFirstLastPara="1" wrap="square" lIns="91425" tIns="91425" rIns="91425" bIns="91425" anchor="t" anchorCtr="0">
            <a:noAutofit/>
          </a:bodyPr>
          <a:lstStyle/>
          <a:p>
            <a:pPr marL="457200" lvl="0" indent="-400050" algn="l" rtl="0">
              <a:lnSpc>
                <a:spcPct val="150000"/>
              </a:lnSpc>
              <a:spcBef>
                <a:spcPts val="0"/>
              </a:spcBef>
              <a:spcAft>
                <a:spcPts val="0"/>
              </a:spcAft>
              <a:buClr>
                <a:schemeClr val="dk1"/>
              </a:buClr>
              <a:buSzPts val="2700"/>
              <a:buFont typeface="Caveat"/>
              <a:buChar char="★"/>
            </a:pPr>
            <a:r>
              <a:rPr lang="en" sz="2700">
                <a:solidFill>
                  <a:schemeClr val="dk1"/>
                </a:solidFill>
                <a:latin typeface="Caveat"/>
                <a:ea typeface="Caveat"/>
                <a:cs typeface="Caveat"/>
                <a:sym typeface="Caveat"/>
              </a:rPr>
              <a:t>Data with externalities (seasonality , trends, holidays)</a:t>
            </a:r>
            <a:endParaRPr sz="2700">
              <a:solidFill>
                <a:schemeClr val="dk1"/>
              </a:solidFill>
              <a:latin typeface="Caveat"/>
              <a:ea typeface="Caveat"/>
              <a:cs typeface="Caveat"/>
              <a:sym typeface="Caveat"/>
            </a:endParaRPr>
          </a:p>
          <a:p>
            <a:pPr marL="457200" lvl="0" indent="-400050" algn="l" rtl="0">
              <a:lnSpc>
                <a:spcPct val="150000"/>
              </a:lnSpc>
              <a:spcBef>
                <a:spcPts val="0"/>
              </a:spcBef>
              <a:spcAft>
                <a:spcPts val="0"/>
              </a:spcAft>
              <a:buClr>
                <a:schemeClr val="dk1"/>
              </a:buClr>
              <a:buSzPts val="2700"/>
              <a:buFont typeface="Caveat"/>
              <a:buChar char="★"/>
            </a:pPr>
            <a:r>
              <a:rPr lang="en" sz="2700">
                <a:solidFill>
                  <a:schemeClr val="dk1"/>
                </a:solidFill>
                <a:latin typeface="Caveat"/>
                <a:ea typeface="Caveat"/>
                <a:cs typeface="Caveat"/>
                <a:sym typeface="Caveat"/>
              </a:rPr>
              <a:t>Distributing budget allocation between different divisions if available</a:t>
            </a:r>
            <a:endParaRPr sz="2700">
              <a:solidFill>
                <a:schemeClr val="dk1"/>
              </a:solidFill>
              <a:latin typeface="Caveat"/>
              <a:ea typeface="Caveat"/>
              <a:cs typeface="Caveat"/>
              <a:sym typeface="Caveat"/>
            </a:endParaRPr>
          </a:p>
          <a:p>
            <a:pPr marL="457200" lvl="0" indent="-400050" algn="l" rtl="0">
              <a:lnSpc>
                <a:spcPct val="150000"/>
              </a:lnSpc>
              <a:spcBef>
                <a:spcPts val="0"/>
              </a:spcBef>
              <a:spcAft>
                <a:spcPts val="0"/>
              </a:spcAft>
              <a:buClr>
                <a:schemeClr val="dk1"/>
              </a:buClr>
              <a:buSzPts val="2700"/>
              <a:buFont typeface="Caveat"/>
              <a:buChar char="★"/>
            </a:pPr>
            <a:r>
              <a:rPr lang="en" sz="2700">
                <a:solidFill>
                  <a:schemeClr val="dk1"/>
                </a:solidFill>
                <a:latin typeface="Caveat"/>
                <a:ea typeface="Caveat"/>
                <a:cs typeface="Caveat"/>
                <a:sym typeface="Caveat"/>
              </a:rPr>
              <a:t>Data Volume </a:t>
            </a:r>
            <a:endParaRPr sz="2700">
              <a:solidFill>
                <a:schemeClr val="dk1"/>
              </a:solidFill>
              <a:latin typeface="Caveat"/>
              <a:ea typeface="Caveat"/>
              <a:cs typeface="Caveat"/>
              <a:sym typeface="Caveat"/>
            </a:endParaRPr>
          </a:p>
          <a:p>
            <a:pPr marL="457200" lvl="0" indent="-400050" algn="l" rtl="0">
              <a:lnSpc>
                <a:spcPct val="150000"/>
              </a:lnSpc>
              <a:spcBef>
                <a:spcPts val="0"/>
              </a:spcBef>
              <a:spcAft>
                <a:spcPts val="0"/>
              </a:spcAft>
              <a:buClr>
                <a:schemeClr val="dk1"/>
              </a:buClr>
              <a:buSzPts val="2700"/>
              <a:buFont typeface="Caveat"/>
              <a:buChar char="★"/>
            </a:pPr>
            <a:r>
              <a:rPr lang="en" sz="2700">
                <a:solidFill>
                  <a:schemeClr val="dk1"/>
                </a:solidFill>
                <a:latin typeface="Caveat"/>
                <a:ea typeface="Caveat"/>
                <a:cs typeface="Caveat"/>
                <a:sym typeface="Caveat"/>
              </a:rPr>
              <a:t>Real-time company data</a:t>
            </a:r>
            <a:endParaRPr sz="2700">
              <a:solidFill>
                <a:schemeClr val="dk1"/>
              </a:solidFill>
              <a:latin typeface="Caveat"/>
              <a:ea typeface="Caveat"/>
              <a:cs typeface="Caveat"/>
              <a:sym typeface="Caveat"/>
            </a:endParaRPr>
          </a:p>
          <a:p>
            <a:pPr marL="0" lvl="0" indent="0" algn="l" rtl="0">
              <a:lnSpc>
                <a:spcPct val="150000"/>
              </a:lnSpc>
              <a:spcBef>
                <a:spcPts val="0"/>
              </a:spcBef>
              <a:spcAft>
                <a:spcPts val="0"/>
              </a:spcAft>
              <a:buNone/>
            </a:pPr>
            <a:endParaRPr sz="1500">
              <a:solidFill>
                <a:schemeClr val="dk2"/>
              </a:solidFill>
              <a:latin typeface="Caveat"/>
              <a:ea typeface="Caveat"/>
              <a:cs typeface="Caveat"/>
              <a:sym typeface="Caveat"/>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p:nvPr/>
        </p:nvSpPr>
        <p:spPr>
          <a:xfrm>
            <a:off x="2228783" y="1480811"/>
            <a:ext cx="5623200" cy="788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dirty="0">
                <a:solidFill>
                  <a:schemeClr val="dk1"/>
                </a:solidFill>
                <a:latin typeface="Caveat"/>
                <a:ea typeface="Caveat"/>
                <a:cs typeface="Caveat"/>
                <a:sym typeface="Caveat"/>
              </a:rPr>
              <a:t>For Further information contact</a:t>
            </a:r>
          </a:p>
          <a:p>
            <a:pPr marL="0" lvl="0" indent="0" algn="l" rtl="0">
              <a:spcBef>
                <a:spcPts val="0"/>
              </a:spcBef>
              <a:spcAft>
                <a:spcPts val="0"/>
              </a:spcAft>
              <a:buNone/>
            </a:pPr>
            <a:endParaRPr sz="3600" dirty="0">
              <a:solidFill>
                <a:schemeClr val="dk1"/>
              </a:solidFill>
              <a:latin typeface="Caveat"/>
              <a:ea typeface="Caveat"/>
              <a:cs typeface="Caveat"/>
              <a:sym typeface="Caveat"/>
            </a:endParaRPr>
          </a:p>
          <a:p>
            <a:pPr lvl="0" algn="l" rtl="0">
              <a:spcBef>
                <a:spcPts val="0"/>
              </a:spcBef>
              <a:spcAft>
                <a:spcPts val="0"/>
              </a:spcAft>
              <a:buClr>
                <a:schemeClr val="dk1"/>
              </a:buClr>
              <a:buSzPts val="3600"/>
            </a:pPr>
            <a:r>
              <a:rPr lang="en" sz="3600" dirty="0">
                <a:solidFill>
                  <a:schemeClr val="dk1"/>
                </a:solidFill>
                <a:latin typeface="Caveat"/>
                <a:ea typeface="Caveat"/>
                <a:cs typeface="Caveat"/>
                <a:sym typeface="Caveat"/>
              </a:rPr>
              <a:t>Sreyashi Bhattacharjee</a:t>
            </a:r>
            <a:endParaRPr sz="3600" dirty="0">
              <a:solidFill>
                <a:schemeClr val="dk1"/>
              </a:solidFill>
              <a:latin typeface="Caveat"/>
              <a:ea typeface="Caveat"/>
              <a:cs typeface="Caveat"/>
              <a:sym typeface="Caveat"/>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p:nvPr/>
        </p:nvSpPr>
        <p:spPr>
          <a:xfrm>
            <a:off x="237775" y="112625"/>
            <a:ext cx="7946700" cy="788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4800">
                <a:solidFill>
                  <a:schemeClr val="dk1"/>
                </a:solidFill>
                <a:latin typeface="Caveat"/>
                <a:ea typeface="Caveat"/>
                <a:cs typeface="Caveat"/>
                <a:sym typeface="Caveat"/>
              </a:rPr>
              <a:t>In today’s menu…</a:t>
            </a:r>
            <a:endParaRPr sz="4800">
              <a:solidFill>
                <a:schemeClr val="dk1"/>
              </a:solidFill>
              <a:latin typeface="Caveat"/>
              <a:ea typeface="Caveat"/>
              <a:cs typeface="Caveat"/>
              <a:sym typeface="Caveat"/>
            </a:endParaRPr>
          </a:p>
        </p:txBody>
      </p:sp>
      <p:sp>
        <p:nvSpPr>
          <p:cNvPr id="61" name="Google Shape;61;p14"/>
          <p:cNvSpPr txBox="1"/>
          <p:nvPr/>
        </p:nvSpPr>
        <p:spPr>
          <a:xfrm>
            <a:off x="1063750" y="1520500"/>
            <a:ext cx="1426800" cy="513000"/>
          </a:xfrm>
          <a:prstGeom prst="rect">
            <a:avLst/>
          </a:prstGeom>
          <a:noFill/>
          <a:ln>
            <a:noFill/>
          </a:ln>
        </p:spPr>
        <p:txBody>
          <a:bodyPr spcFirstLastPara="1" wrap="square" lIns="91425" tIns="91425" rIns="91425" bIns="91425" anchor="t" anchorCtr="0">
            <a:noAutofit/>
          </a:bodyPr>
          <a:lstStyle/>
          <a:p>
            <a:pPr marL="457200" lvl="0" indent="-419100" algn="l" rtl="0">
              <a:lnSpc>
                <a:spcPct val="200000"/>
              </a:lnSpc>
              <a:spcBef>
                <a:spcPts val="0"/>
              </a:spcBef>
              <a:spcAft>
                <a:spcPts val="0"/>
              </a:spcAft>
              <a:buClr>
                <a:schemeClr val="dk1"/>
              </a:buClr>
              <a:buSzPts val="3000"/>
              <a:buFont typeface="Caveat"/>
              <a:buChar char="★"/>
            </a:pPr>
            <a:r>
              <a:rPr lang="en" sz="3000">
                <a:solidFill>
                  <a:schemeClr val="dk1"/>
                </a:solidFill>
                <a:latin typeface="Caveat"/>
                <a:ea typeface="Caveat"/>
                <a:cs typeface="Caveat"/>
                <a:sym typeface="Caveat"/>
              </a:rPr>
              <a:t>Goal </a:t>
            </a:r>
            <a:endParaRPr sz="3000">
              <a:solidFill>
                <a:schemeClr val="dk1"/>
              </a:solidFill>
              <a:latin typeface="Caveat"/>
              <a:ea typeface="Caveat"/>
              <a:cs typeface="Caveat"/>
              <a:sym typeface="Caveat"/>
            </a:endParaRPr>
          </a:p>
          <a:p>
            <a:pPr marL="0" lvl="0" indent="0" algn="l" rtl="0">
              <a:lnSpc>
                <a:spcPct val="200000"/>
              </a:lnSpc>
              <a:spcBef>
                <a:spcPts val="0"/>
              </a:spcBef>
              <a:spcAft>
                <a:spcPts val="0"/>
              </a:spcAft>
              <a:buNone/>
            </a:pPr>
            <a:endParaRPr sz="3000">
              <a:solidFill>
                <a:schemeClr val="dk1"/>
              </a:solidFill>
              <a:latin typeface="Caveat"/>
              <a:ea typeface="Caveat"/>
              <a:cs typeface="Caveat"/>
              <a:sym typeface="Caveat"/>
            </a:endParaRPr>
          </a:p>
        </p:txBody>
      </p:sp>
      <p:sp>
        <p:nvSpPr>
          <p:cNvPr id="62" name="Google Shape;62;p14"/>
          <p:cNvSpPr txBox="1"/>
          <p:nvPr/>
        </p:nvSpPr>
        <p:spPr>
          <a:xfrm>
            <a:off x="4730550" y="1520500"/>
            <a:ext cx="3867000" cy="425400"/>
          </a:xfrm>
          <a:prstGeom prst="rect">
            <a:avLst/>
          </a:prstGeom>
          <a:noFill/>
          <a:ln>
            <a:noFill/>
          </a:ln>
        </p:spPr>
        <p:txBody>
          <a:bodyPr spcFirstLastPara="1" wrap="square" lIns="91425" tIns="91425" rIns="91425" bIns="91425" anchor="t" anchorCtr="0">
            <a:noAutofit/>
          </a:bodyPr>
          <a:lstStyle/>
          <a:p>
            <a:pPr marL="457200" lvl="0" indent="-419100" algn="l" rtl="0">
              <a:lnSpc>
                <a:spcPct val="200000"/>
              </a:lnSpc>
              <a:spcBef>
                <a:spcPts val="0"/>
              </a:spcBef>
              <a:spcAft>
                <a:spcPts val="0"/>
              </a:spcAft>
              <a:buClr>
                <a:schemeClr val="dk1"/>
              </a:buClr>
              <a:buSzPts val="3000"/>
              <a:buFont typeface="Caveat"/>
              <a:buChar char="★"/>
            </a:pPr>
            <a:r>
              <a:rPr lang="en" sz="3000">
                <a:solidFill>
                  <a:schemeClr val="dk1"/>
                </a:solidFill>
                <a:latin typeface="Caveat"/>
                <a:ea typeface="Caveat"/>
                <a:cs typeface="Caveat"/>
                <a:sym typeface="Caveat"/>
              </a:rPr>
              <a:t>About the data</a:t>
            </a:r>
            <a:endParaRPr sz="3000">
              <a:solidFill>
                <a:schemeClr val="dk1"/>
              </a:solidFill>
              <a:latin typeface="Caveat"/>
              <a:ea typeface="Caveat"/>
              <a:cs typeface="Caveat"/>
              <a:sym typeface="Caveat"/>
            </a:endParaRPr>
          </a:p>
          <a:p>
            <a:pPr marL="0" lvl="0" indent="0" algn="l" rtl="0">
              <a:lnSpc>
                <a:spcPct val="200000"/>
              </a:lnSpc>
              <a:spcBef>
                <a:spcPts val="0"/>
              </a:spcBef>
              <a:spcAft>
                <a:spcPts val="0"/>
              </a:spcAft>
              <a:buNone/>
            </a:pPr>
            <a:endParaRPr sz="3000">
              <a:solidFill>
                <a:schemeClr val="dk2"/>
              </a:solidFill>
              <a:latin typeface="Caveat"/>
              <a:ea typeface="Caveat"/>
              <a:cs typeface="Caveat"/>
              <a:sym typeface="Caveat"/>
            </a:endParaRPr>
          </a:p>
        </p:txBody>
      </p:sp>
      <p:sp>
        <p:nvSpPr>
          <p:cNvPr id="63" name="Google Shape;63;p14"/>
          <p:cNvSpPr txBox="1"/>
          <p:nvPr/>
        </p:nvSpPr>
        <p:spPr>
          <a:xfrm>
            <a:off x="1032375" y="2390263"/>
            <a:ext cx="2478000" cy="425400"/>
          </a:xfrm>
          <a:prstGeom prst="rect">
            <a:avLst/>
          </a:prstGeom>
          <a:noFill/>
          <a:ln>
            <a:noFill/>
          </a:ln>
        </p:spPr>
        <p:txBody>
          <a:bodyPr spcFirstLastPara="1" wrap="square" lIns="91425" tIns="91425" rIns="91425" bIns="91425" anchor="t" anchorCtr="0">
            <a:noAutofit/>
          </a:bodyPr>
          <a:lstStyle/>
          <a:p>
            <a:pPr marL="457200" lvl="0" indent="-419100" algn="l" rtl="0">
              <a:lnSpc>
                <a:spcPct val="200000"/>
              </a:lnSpc>
              <a:spcBef>
                <a:spcPts val="0"/>
              </a:spcBef>
              <a:spcAft>
                <a:spcPts val="0"/>
              </a:spcAft>
              <a:buClr>
                <a:schemeClr val="dk1"/>
              </a:buClr>
              <a:buSzPts val="3000"/>
              <a:buFont typeface="Caveat"/>
              <a:buChar char="★"/>
            </a:pPr>
            <a:r>
              <a:rPr lang="en" sz="3000">
                <a:solidFill>
                  <a:schemeClr val="dk1"/>
                </a:solidFill>
                <a:latin typeface="Caveat"/>
                <a:ea typeface="Caveat"/>
                <a:cs typeface="Caveat"/>
                <a:sym typeface="Caveat"/>
              </a:rPr>
              <a:t>Methodology </a:t>
            </a:r>
            <a:endParaRPr sz="3000">
              <a:solidFill>
                <a:schemeClr val="dk2"/>
              </a:solidFill>
              <a:latin typeface="Caveat"/>
              <a:ea typeface="Caveat"/>
              <a:cs typeface="Caveat"/>
              <a:sym typeface="Caveat"/>
            </a:endParaRPr>
          </a:p>
        </p:txBody>
      </p:sp>
      <p:sp>
        <p:nvSpPr>
          <p:cNvPr id="64" name="Google Shape;64;p14"/>
          <p:cNvSpPr txBox="1"/>
          <p:nvPr/>
        </p:nvSpPr>
        <p:spPr>
          <a:xfrm>
            <a:off x="4699350" y="2396550"/>
            <a:ext cx="2478000" cy="513000"/>
          </a:xfrm>
          <a:prstGeom prst="rect">
            <a:avLst/>
          </a:prstGeom>
          <a:noFill/>
          <a:ln>
            <a:noFill/>
          </a:ln>
        </p:spPr>
        <p:txBody>
          <a:bodyPr spcFirstLastPara="1" wrap="square" lIns="91425" tIns="91425" rIns="91425" bIns="91425" anchor="t" anchorCtr="0">
            <a:noAutofit/>
          </a:bodyPr>
          <a:lstStyle/>
          <a:p>
            <a:pPr marL="457200" lvl="0" indent="-419100" algn="l" rtl="0">
              <a:lnSpc>
                <a:spcPct val="200000"/>
              </a:lnSpc>
              <a:spcBef>
                <a:spcPts val="0"/>
              </a:spcBef>
              <a:spcAft>
                <a:spcPts val="0"/>
              </a:spcAft>
              <a:buClr>
                <a:schemeClr val="dk1"/>
              </a:buClr>
              <a:buSzPts val="3000"/>
              <a:buFont typeface="Caveat"/>
              <a:buChar char="★"/>
            </a:pPr>
            <a:r>
              <a:rPr lang="en" sz="3000">
                <a:solidFill>
                  <a:schemeClr val="dk1"/>
                </a:solidFill>
                <a:latin typeface="Caveat"/>
                <a:ea typeface="Caveat"/>
                <a:cs typeface="Caveat"/>
                <a:sym typeface="Caveat"/>
              </a:rPr>
              <a:t>Results</a:t>
            </a:r>
            <a:endParaRPr sz="3000">
              <a:solidFill>
                <a:schemeClr val="dk2"/>
              </a:solidFill>
              <a:latin typeface="Caveat"/>
              <a:ea typeface="Caveat"/>
              <a:cs typeface="Caveat"/>
              <a:sym typeface="Caveat"/>
            </a:endParaRPr>
          </a:p>
        </p:txBody>
      </p:sp>
      <p:sp>
        <p:nvSpPr>
          <p:cNvPr id="65" name="Google Shape;65;p14"/>
          <p:cNvSpPr txBox="1"/>
          <p:nvPr/>
        </p:nvSpPr>
        <p:spPr>
          <a:xfrm>
            <a:off x="1001175" y="3360175"/>
            <a:ext cx="2540400" cy="513000"/>
          </a:xfrm>
          <a:prstGeom prst="rect">
            <a:avLst/>
          </a:prstGeom>
          <a:noFill/>
          <a:ln>
            <a:noFill/>
          </a:ln>
        </p:spPr>
        <p:txBody>
          <a:bodyPr spcFirstLastPara="1" wrap="square" lIns="91425" tIns="91425" rIns="91425" bIns="91425" anchor="t" anchorCtr="0">
            <a:noAutofit/>
          </a:bodyPr>
          <a:lstStyle/>
          <a:p>
            <a:pPr marL="457200" lvl="0" indent="-419100" algn="l" rtl="0">
              <a:lnSpc>
                <a:spcPct val="200000"/>
              </a:lnSpc>
              <a:spcBef>
                <a:spcPts val="0"/>
              </a:spcBef>
              <a:spcAft>
                <a:spcPts val="0"/>
              </a:spcAft>
              <a:buClr>
                <a:schemeClr val="dk1"/>
              </a:buClr>
              <a:buSzPts val="3000"/>
              <a:buFont typeface="Caveat"/>
              <a:buChar char="★"/>
            </a:pPr>
            <a:r>
              <a:rPr lang="en" sz="3000">
                <a:solidFill>
                  <a:schemeClr val="dk1"/>
                </a:solidFill>
                <a:latin typeface="Caveat"/>
                <a:ea typeface="Caveat"/>
                <a:cs typeface="Caveat"/>
                <a:sym typeface="Caveat"/>
              </a:rPr>
              <a:t>For Whom</a:t>
            </a:r>
            <a:endParaRPr sz="3000">
              <a:solidFill>
                <a:schemeClr val="dk1"/>
              </a:solidFill>
              <a:latin typeface="Caveat"/>
              <a:ea typeface="Caveat"/>
              <a:cs typeface="Caveat"/>
              <a:sym typeface="Caveat"/>
            </a:endParaRPr>
          </a:p>
          <a:p>
            <a:pPr marL="0" lvl="0" indent="0" algn="l" rtl="0">
              <a:lnSpc>
                <a:spcPct val="200000"/>
              </a:lnSpc>
              <a:spcBef>
                <a:spcPts val="0"/>
              </a:spcBef>
              <a:spcAft>
                <a:spcPts val="0"/>
              </a:spcAft>
              <a:buNone/>
            </a:pPr>
            <a:endParaRPr sz="3000">
              <a:solidFill>
                <a:schemeClr val="dk2"/>
              </a:solidFill>
              <a:latin typeface="Caveat"/>
              <a:ea typeface="Caveat"/>
              <a:cs typeface="Caveat"/>
              <a:sym typeface="Caveat"/>
            </a:endParaRPr>
          </a:p>
        </p:txBody>
      </p:sp>
      <p:sp>
        <p:nvSpPr>
          <p:cNvPr id="66" name="Google Shape;66;p14"/>
          <p:cNvSpPr txBox="1"/>
          <p:nvPr/>
        </p:nvSpPr>
        <p:spPr>
          <a:xfrm>
            <a:off x="4699350" y="3360175"/>
            <a:ext cx="2540400" cy="425400"/>
          </a:xfrm>
          <a:prstGeom prst="rect">
            <a:avLst/>
          </a:prstGeom>
          <a:noFill/>
          <a:ln>
            <a:noFill/>
          </a:ln>
        </p:spPr>
        <p:txBody>
          <a:bodyPr spcFirstLastPara="1" wrap="square" lIns="91425" tIns="91425" rIns="91425" bIns="91425" anchor="t" anchorCtr="0">
            <a:noAutofit/>
          </a:bodyPr>
          <a:lstStyle/>
          <a:p>
            <a:pPr marL="457200" lvl="0" indent="-419100" algn="l" rtl="0">
              <a:lnSpc>
                <a:spcPct val="200000"/>
              </a:lnSpc>
              <a:spcBef>
                <a:spcPts val="0"/>
              </a:spcBef>
              <a:spcAft>
                <a:spcPts val="0"/>
              </a:spcAft>
              <a:buClr>
                <a:schemeClr val="dk1"/>
              </a:buClr>
              <a:buSzPts val="3000"/>
              <a:buFont typeface="Caveat"/>
              <a:buChar char="★"/>
            </a:pPr>
            <a:r>
              <a:rPr lang="en" sz="3000">
                <a:solidFill>
                  <a:schemeClr val="dk1"/>
                </a:solidFill>
                <a:latin typeface="Caveat"/>
                <a:ea typeface="Caveat"/>
                <a:cs typeface="Caveat"/>
                <a:sym typeface="Caveat"/>
              </a:rPr>
              <a:t>Future Scope</a:t>
            </a:r>
            <a:endParaRPr sz="3000">
              <a:solidFill>
                <a:schemeClr val="dk2"/>
              </a:solidFill>
              <a:latin typeface="Caveat"/>
              <a:ea typeface="Caveat"/>
              <a:cs typeface="Caveat"/>
              <a:sym typeface="Cavea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pic>
        <p:nvPicPr>
          <p:cNvPr id="71" name="Google Shape;71;p15"/>
          <p:cNvPicPr preferRelativeResize="0"/>
          <p:nvPr/>
        </p:nvPicPr>
        <p:blipFill>
          <a:blip r:embed="rId3">
            <a:alphaModFix/>
          </a:blip>
          <a:stretch>
            <a:fillRect/>
          </a:stretch>
        </p:blipFill>
        <p:spPr>
          <a:xfrm>
            <a:off x="3649725" y="3101962"/>
            <a:ext cx="2471875" cy="1857663"/>
          </a:xfrm>
          <a:prstGeom prst="rect">
            <a:avLst/>
          </a:prstGeom>
          <a:noFill/>
          <a:ln>
            <a:noFill/>
          </a:ln>
        </p:spPr>
      </p:pic>
      <p:sp>
        <p:nvSpPr>
          <p:cNvPr id="72" name="Google Shape;72;p15"/>
          <p:cNvSpPr txBox="1"/>
          <p:nvPr/>
        </p:nvSpPr>
        <p:spPr>
          <a:xfrm>
            <a:off x="125150" y="112625"/>
            <a:ext cx="8960400" cy="788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700">
                <a:solidFill>
                  <a:schemeClr val="dk1"/>
                </a:solidFill>
                <a:latin typeface="Caveat"/>
                <a:ea typeface="Caveat"/>
                <a:cs typeface="Caveat"/>
                <a:sym typeface="Caveat"/>
              </a:rPr>
              <a:t>Basic Concept: A way to ensure that the money spent on advertising is worth the returns</a:t>
            </a:r>
            <a:endParaRPr sz="2700">
              <a:solidFill>
                <a:schemeClr val="dk1"/>
              </a:solidFill>
              <a:latin typeface="Caveat"/>
              <a:ea typeface="Caveat"/>
              <a:cs typeface="Caveat"/>
              <a:sym typeface="Caveat"/>
            </a:endParaRPr>
          </a:p>
        </p:txBody>
      </p:sp>
      <p:sp>
        <p:nvSpPr>
          <p:cNvPr id="73" name="Google Shape;73;p15"/>
          <p:cNvSpPr txBox="1"/>
          <p:nvPr/>
        </p:nvSpPr>
        <p:spPr>
          <a:xfrm>
            <a:off x="284975" y="1164925"/>
            <a:ext cx="5923500" cy="253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dk1"/>
                </a:solidFill>
                <a:latin typeface="Caveat"/>
                <a:ea typeface="Caveat"/>
                <a:cs typeface="Caveat"/>
                <a:sym typeface="Caveat"/>
              </a:rPr>
              <a:t>- Evaluating ROI on Sales, given budget used for different channels for ads and/or other promotion tools</a:t>
            </a:r>
            <a:endParaRPr sz="1800">
              <a:solidFill>
                <a:schemeClr val="dk1"/>
              </a:solidFill>
              <a:latin typeface="Caveat"/>
              <a:ea typeface="Caveat"/>
              <a:cs typeface="Caveat"/>
              <a:sym typeface="Caveat"/>
            </a:endParaRPr>
          </a:p>
          <a:p>
            <a:pPr marL="0" lvl="0" indent="0" algn="l" rtl="0">
              <a:spcBef>
                <a:spcPts val="1000"/>
              </a:spcBef>
              <a:spcAft>
                <a:spcPts val="0"/>
              </a:spcAft>
              <a:buNone/>
            </a:pPr>
            <a:r>
              <a:rPr lang="en" sz="1800">
                <a:solidFill>
                  <a:schemeClr val="dk1"/>
                </a:solidFill>
                <a:latin typeface="Caveat"/>
                <a:ea typeface="Caveat"/>
                <a:cs typeface="Caveat"/>
                <a:sym typeface="Caveat"/>
              </a:rPr>
              <a:t>- Common ones we see frequently right now: Instagram recommendations, email subscriptions, web add-ins, mail deliveries, magazine, billboards, event sponsorships, etc.</a:t>
            </a:r>
            <a:endParaRPr sz="1800">
              <a:solidFill>
                <a:schemeClr val="dk1"/>
              </a:solidFill>
              <a:latin typeface="Caveat"/>
              <a:ea typeface="Caveat"/>
              <a:cs typeface="Caveat"/>
              <a:sym typeface="Caveat"/>
            </a:endParaRPr>
          </a:p>
          <a:p>
            <a:pPr marL="0" lvl="0" indent="0" algn="l" rtl="0">
              <a:spcBef>
                <a:spcPts val="1000"/>
              </a:spcBef>
              <a:spcAft>
                <a:spcPts val="0"/>
              </a:spcAft>
              <a:buNone/>
            </a:pPr>
            <a:endParaRPr sz="1800">
              <a:solidFill>
                <a:schemeClr val="dk1"/>
              </a:solidFill>
              <a:latin typeface="Caveat"/>
              <a:ea typeface="Caveat"/>
              <a:cs typeface="Caveat"/>
              <a:sym typeface="Caveat"/>
            </a:endParaRPr>
          </a:p>
          <a:p>
            <a:pPr marL="0" lvl="0" indent="0" algn="l" rtl="0">
              <a:spcBef>
                <a:spcPts val="0"/>
              </a:spcBef>
              <a:spcAft>
                <a:spcPts val="0"/>
              </a:spcAft>
              <a:buNone/>
            </a:pPr>
            <a:endParaRPr sz="1800">
              <a:solidFill>
                <a:schemeClr val="dk1"/>
              </a:solidFill>
              <a:latin typeface="Caveat"/>
              <a:ea typeface="Caveat"/>
              <a:cs typeface="Caveat"/>
              <a:sym typeface="Caveat"/>
            </a:endParaRPr>
          </a:p>
        </p:txBody>
      </p:sp>
      <p:pic>
        <p:nvPicPr>
          <p:cNvPr id="74" name="Google Shape;74;p15"/>
          <p:cNvPicPr preferRelativeResize="0"/>
          <p:nvPr/>
        </p:nvPicPr>
        <p:blipFill rotWithShape="1">
          <a:blip r:embed="rId4">
            <a:alphaModFix/>
          </a:blip>
          <a:srcRect l="5615" t="2807" r="9045" b="11853"/>
          <a:stretch/>
        </p:blipFill>
        <p:spPr>
          <a:xfrm>
            <a:off x="360901" y="2984625"/>
            <a:ext cx="3139251" cy="2092327"/>
          </a:xfrm>
          <a:prstGeom prst="rect">
            <a:avLst/>
          </a:prstGeom>
          <a:noFill/>
          <a:ln>
            <a:noFill/>
          </a:ln>
        </p:spPr>
      </p:pic>
      <p:pic>
        <p:nvPicPr>
          <p:cNvPr id="75" name="Google Shape;75;p15"/>
          <p:cNvPicPr preferRelativeResize="0"/>
          <p:nvPr/>
        </p:nvPicPr>
        <p:blipFill>
          <a:blip r:embed="rId5">
            <a:alphaModFix/>
          </a:blip>
          <a:stretch>
            <a:fillRect/>
          </a:stretch>
        </p:blipFill>
        <p:spPr>
          <a:xfrm>
            <a:off x="6271175" y="1065825"/>
            <a:ext cx="2471879" cy="4011125"/>
          </a:xfrm>
          <a:prstGeom prst="rect">
            <a:avLst/>
          </a:prstGeom>
          <a:noFill/>
          <a:ln w="9525" cap="flat" cmpd="sng">
            <a:solidFill>
              <a:schemeClr val="dk1"/>
            </a:solidFill>
            <a:prstDash val="solid"/>
            <a:round/>
            <a:headEnd type="none" w="sm" len="sm"/>
            <a:tailEnd type="none" w="sm" len="sm"/>
          </a:ln>
        </p:spPr>
      </p:pic>
      <p:sp>
        <p:nvSpPr>
          <p:cNvPr id="76" name="Google Shape;76;p15"/>
          <p:cNvSpPr txBox="1"/>
          <p:nvPr/>
        </p:nvSpPr>
        <p:spPr>
          <a:xfrm>
            <a:off x="360900" y="4661450"/>
            <a:ext cx="2967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b="1">
                <a:solidFill>
                  <a:schemeClr val="lt1"/>
                </a:solidFill>
              </a:rPr>
              <a:t>San Francisco Billboard</a:t>
            </a:r>
            <a:endParaRPr sz="1500" b="1">
              <a:solidFill>
                <a:schemeClr val="lt1"/>
              </a:solidFill>
            </a:endParaRPr>
          </a:p>
        </p:txBody>
      </p:sp>
      <p:sp>
        <p:nvSpPr>
          <p:cNvPr id="77" name="Google Shape;77;p15"/>
          <p:cNvSpPr txBox="1"/>
          <p:nvPr/>
        </p:nvSpPr>
        <p:spPr>
          <a:xfrm>
            <a:off x="3570700" y="4661450"/>
            <a:ext cx="2967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b="1">
                <a:solidFill>
                  <a:schemeClr val="dk1"/>
                </a:solidFill>
              </a:rPr>
              <a:t>2014 World Cup Campaign</a:t>
            </a:r>
            <a:endParaRPr sz="1500" b="1">
              <a:solidFill>
                <a:schemeClr val="dk1"/>
              </a:solidFill>
            </a:endParaRPr>
          </a:p>
        </p:txBody>
      </p:sp>
      <p:sp>
        <p:nvSpPr>
          <p:cNvPr id="78" name="Google Shape;78;p15"/>
          <p:cNvSpPr txBox="1"/>
          <p:nvPr/>
        </p:nvSpPr>
        <p:spPr>
          <a:xfrm>
            <a:off x="6271175" y="4661450"/>
            <a:ext cx="1745700" cy="415500"/>
          </a:xfrm>
          <a:prstGeom prst="rect">
            <a:avLst/>
          </a:prstGeom>
          <a:solidFill>
            <a:srgbClr val="D5D5D5"/>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b="1">
                <a:solidFill>
                  <a:schemeClr val="dk2"/>
                </a:solidFill>
              </a:rPr>
              <a:t>1957 Newspaper</a:t>
            </a:r>
            <a:endParaRPr sz="1500" b="1">
              <a:solidFill>
                <a:schemeClr val="dk2"/>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Google Shape;83;p16"/>
          <p:cNvSpPr txBox="1"/>
          <p:nvPr/>
        </p:nvSpPr>
        <p:spPr>
          <a:xfrm>
            <a:off x="125150" y="112625"/>
            <a:ext cx="8960400" cy="788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700">
                <a:solidFill>
                  <a:schemeClr val="dk1"/>
                </a:solidFill>
                <a:latin typeface="Caveat"/>
                <a:ea typeface="Caveat"/>
                <a:cs typeface="Caveat"/>
                <a:sym typeface="Caveat"/>
              </a:rPr>
              <a:t>We found a data with different channel spend and  revenue generated</a:t>
            </a:r>
            <a:endParaRPr sz="2700">
              <a:solidFill>
                <a:schemeClr val="dk1"/>
              </a:solidFill>
              <a:latin typeface="Caveat"/>
              <a:ea typeface="Caveat"/>
              <a:cs typeface="Caveat"/>
              <a:sym typeface="Caveat"/>
            </a:endParaRPr>
          </a:p>
        </p:txBody>
      </p:sp>
      <p:sp>
        <p:nvSpPr>
          <p:cNvPr id="84" name="Google Shape;84;p16"/>
          <p:cNvSpPr txBox="1"/>
          <p:nvPr/>
        </p:nvSpPr>
        <p:spPr>
          <a:xfrm>
            <a:off x="125150" y="1342775"/>
            <a:ext cx="3119100" cy="1283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solidFill>
                  <a:schemeClr val="dk1"/>
                </a:solidFill>
                <a:latin typeface="Caveat"/>
                <a:ea typeface="Caveat"/>
                <a:cs typeface="Caveat"/>
                <a:sym typeface="Caveat"/>
              </a:rPr>
              <a:t>Source: Kaggle </a:t>
            </a:r>
            <a:endParaRPr sz="3000">
              <a:solidFill>
                <a:schemeClr val="dk1"/>
              </a:solidFill>
              <a:latin typeface="Caveat"/>
              <a:ea typeface="Caveat"/>
              <a:cs typeface="Caveat"/>
              <a:sym typeface="Caveat"/>
            </a:endParaRPr>
          </a:p>
          <a:p>
            <a:pPr marL="0" lvl="0" indent="0" algn="l" rtl="0">
              <a:spcBef>
                <a:spcPts val="0"/>
              </a:spcBef>
              <a:spcAft>
                <a:spcPts val="0"/>
              </a:spcAft>
              <a:buNone/>
            </a:pPr>
            <a:endParaRPr sz="3000">
              <a:solidFill>
                <a:schemeClr val="dk1"/>
              </a:solidFill>
              <a:latin typeface="Caveat"/>
              <a:ea typeface="Caveat"/>
              <a:cs typeface="Caveat"/>
              <a:sym typeface="Caveat"/>
            </a:endParaRPr>
          </a:p>
          <a:p>
            <a:pPr marL="0" lvl="0" indent="0" algn="l" rtl="0">
              <a:spcBef>
                <a:spcPts val="0"/>
              </a:spcBef>
              <a:spcAft>
                <a:spcPts val="0"/>
              </a:spcAft>
              <a:buNone/>
            </a:pPr>
            <a:r>
              <a:rPr lang="en" sz="3000">
                <a:solidFill>
                  <a:schemeClr val="dk1"/>
                </a:solidFill>
                <a:latin typeface="Caveat"/>
                <a:ea typeface="Caveat"/>
                <a:cs typeface="Caveat"/>
                <a:sym typeface="Caveat"/>
              </a:rPr>
              <a:t>3050 data points </a:t>
            </a:r>
            <a:endParaRPr sz="3000">
              <a:solidFill>
                <a:schemeClr val="dk1"/>
              </a:solidFill>
              <a:latin typeface="Caveat"/>
              <a:ea typeface="Caveat"/>
              <a:cs typeface="Caveat"/>
              <a:sym typeface="Caveat"/>
            </a:endParaRPr>
          </a:p>
          <a:p>
            <a:pPr marL="0" lvl="0" indent="0" algn="l" rtl="0">
              <a:spcBef>
                <a:spcPts val="0"/>
              </a:spcBef>
              <a:spcAft>
                <a:spcPts val="0"/>
              </a:spcAft>
              <a:buNone/>
            </a:pPr>
            <a:endParaRPr sz="3000">
              <a:solidFill>
                <a:schemeClr val="dk1"/>
              </a:solidFill>
              <a:latin typeface="Caveat"/>
              <a:ea typeface="Caveat"/>
              <a:cs typeface="Caveat"/>
              <a:sym typeface="Caveat"/>
            </a:endParaRPr>
          </a:p>
          <a:p>
            <a:pPr marL="0" lvl="0" indent="0" algn="l" rtl="0">
              <a:spcBef>
                <a:spcPts val="0"/>
              </a:spcBef>
              <a:spcAft>
                <a:spcPts val="0"/>
              </a:spcAft>
              <a:buNone/>
            </a:pPr>
            <a:r>
              <a:rPr lang="en" sz="3000">
                <a:solidFill>
                  <a:schemeClr val="dk1"/>
                </a:solidFill>
                <a:latin typeface="Caveat"/>
                <a:ea typeface="Caveat"/>
                <a:cs typeface="Caveat"/>
                <a:sym typeface="Caveat"/>
              </a:rPr>
              <a:t>10 features</a:t>
            </a:r>
            <a:endParaRPr sz="3000">
              <a:solidFill>
                <a:schemeClr val="dk1"/>
              </a:solidFill>
              <a:latin typeface="Caveat"/>
              <a:ea typeface="Caveat"/>
              <a:cs typeface="Caveat"/>
              <a:sym typeface="Caveat"/>
            </a:endParaRPr>
          </a:p>
        </p:txBody>
      </p:sp>
      <p:graphicFrame>
        <p:nvGraphicFramePr>
          <p:cNvPr id="85" name="Google Shape;85;p16"/>
          <p:cNvGraphicFramePr/>
          <p:nvPr/>
        </p:nvGraphicFramePr>
        <p:xfrm>
          <a:off x="3432500" y="1110875"/>
          <a:ext cx="3000000" cy="3000000"/>
        </p:xfrm>
        <a:graphic>
          <a:graphicData uri="http://schemas.openxmlformats.org/drawingml/2006/table">
            <a:tbl>
              <a:tblPr>
                <a:noFill/>
                <a:tableStyleId>{DA27D0D6-C3F6-4E9E-9808-42C4F228CDE3}</a:tableStyleId>
              </a:tblPr>
              <a:tblGrid>
                <a:gridCol w="2508275">
                  <a:extLst>
                    <a:ext uri="{9D8B030D-6E8A-4147-A177-3AD203B41FA5}">
                      <a16:colId xmlns:a16="http://schemas.microsoft.com/office/drawing/2014/main" val="20000"/>
                    </a:ext>
                  </a:extLst>
                </a:gridCol>
                <a:gridCol w="2508275">
                  <a:extLst>
                    <a:ext uri="{9D8B030D-6E8A-4147-A177-3AD203B41FA5}">
                      <a16:colId xmlns:a16="http://schemas.microsoft.com/office/drawing/2014/main" val="20001"/>
                    </a:ext>
                  </a:extLst>
                </a:gridCol>
              </a:tblGrid>
              <a:tr h="267000">
                <a:tc>
                  <a:txBody>
                    <a:bodyPr/>
                    <a:lstStyle/>
                    <a:p>
                      <a:pPr marL="0" lvl="0" indent="0" algn="ctr" rtl="0">
                        <a:spcBef>
                          <a:spcPts val="0"/>
                        </a:spcBef>
                        <a:spcAft>
                          <a:spcPts val="0"/>
                        </a:spcAft>
                        <a:buNone/>
                      </a:pPr>
                      <a:r>
                        <a:rPr lang="en" sz="1300" i="1"/>
                        <a:t>Division</a:t>
                      </a:r>
                      <a:endParaRPr sz="1300" i="1"/>
                    </a:p>
                  </a:txBody>
                  <a:tcPr marL="91425" marR="91425" marT="91425" marB="91425"/>
                </a:tc>
                <a:tc>
                  <a:txBody>
                    <a:bodyPr/>
                    <a:lstStyle/>
                    <a:p>
                      <a:pPr marL="0" lvl="0" indent="0" algn="ctr" rtl="0">
                        <a:spcBef>
                          <a:spcPts val="0"/>
                        </a:spcBef>
                        <a:spcAft>
                          <a:spcPts val="0"/>
                        </a:spcAft>
                        <a:buNone/>
                      </a:pPr>
                      <a:r>
                        <a:rPr lang="en" sz="1300"/>
                        <a:t>Company Division (A-Z)</a:t>
                      </a:r>
                      <a:endParaRPr sz="1300"/>
                    </a:p>
                  </a:txBody>
                  <a:tcPr marL="91425" marR="91425" marT="91425" marB="91425"/>
                </a:tc>
                <a:extLst>
                  <a:ext uri="{0D108BD9-81ED-4DB2-BD59-A6C34878D82A}">
                    <a16:rowId xmlns:a16="http://schemas.microsoft.com/office/drawing/2014/main" val="10000"/>
                  </a:ext>
                </a:extLst>
              </a:tr>
              <a:tr h="267000">
                <a:tc>
                  <a:txBody>
                    <a:bodyPr/>
                    <a:lstStyle/>
                    <a:p>
                      <a:pPr marL="0" lvl="0" indent="0" algn="ctr" rtl="0">
                        <a:spcBef>
                          <a:spcPts val="0"/>
                        </a:spcBef>
                        <a:spcAft>
                          <a:spcPts val="0"/>
                        </a:spcAft>
                        <a:buNone/>
                      </a:pPr>
                      <a:r>
                        <a:rPr lang="en" sz="1300" i="1"/>
                        <a:t>Calendar_Week</a:t>
                      </a:r>
                      <a:endParaRPr sz="1300" i="1"/>
                    </a:p>
                  </a:txBody>
                  <a:tcPr marL="91425" marR="91425" marT="91425" marB="91425"/>
                </a:tc>
                <a:tc>
                  <a:txBody>
                    <a:bodyPr/>
                    <a:lstStyle/>
                    <a:p>
                      <a:pPr marL="0" lvl="0" indent="0" algn="ctr" rtl="0">
                        <a:spcBef>
                          <a:spcPts val="0"/>
                        </a:spcBef>
                        <a:spcAft>
                          <a:spcPts val="0"/>
                        </a:spcAft>
                        <a:buNone/>
                      </a:pPr>
                      <a:r>
                        <a:rPr lang="en" sz="1300"/>
                        <a:t>Week of the year</a:t>
                      </a:r>
                      <a:endParaRPr sz="1300"/>
                    </a:p>
                  </a:txBody>
                  <a:tcPr marL="91425" marR="91425" marT="91425" marB="91425"/>
                </a:tc>
                <a:extLst>
                  <a:ext uri="{0D108BD9-81ED-4DB2-BD59-A6C34878D82A}">
                    <a16:rowId xmlns:a16="http://schemas.microsoft.com/office/drawing/2014/main" val="10001"/>
                  </a:ext>
                </a:extLst>
              </a:tr>
              <a:tr h="267000">
                <a:tc>
                  <a:txBody>
                    <a:bodyPr/>
                    <a:lstStyle/>
                    <a:p>
                      <a:pPr marL="0" lvl="0" indent="0" algn="ctr" rtl="0">
                        <a:spcBef>
                          <a:spcPts val="0"/>
                        </a:spcBef>
                        <a:spcAft>
                          <a:spcPts val="0"/>
                        </a:spcAft>
                        <a:buNone/>
                      </a:pPr>
                      <a:r>
                        <a:rPr lang="en" sz="1300" i="1"/>
                        <a:t>Paid_Views</a:t>
                      </a:r>
                      <a:endParaRPr sz="1300" i="1"/>
                    </a:p>
                  </a:txBody>
                  <a:tcPr marL="91425" marR="91425" marT="91425" marB="91425"/>
                </a:tc>
                <a:tc>
                  <a:txBody>
                    <a:bodyPr/>
                    <a:lstStyle/>
                    <a:p>
                      <a:pPr marL="0" lvl="0" indent="0" algn="ctr" rtl="0">
                        <a:spcBef>
                          <a:spcPts val="0"/>
                        </a:spcBef>
                        <a:spcAft>
                          <a:spcPts val="0"/>
                        </a:spcAft>
                        <a:buNone/>
                      </a:pPr>
                      <a:r>
                        <a:rPr lang="en" sz="1300"/>
                        <a:t>YouTube Paid Views</a:t>
                      </a:r>
                      <a:endParaRPr sz="1300"/>
                    </a:p>
                  </a:txBody>
                  <a:tcPr marL="91425" marR="91425" marT="91425" marB="91425"/>
                </a:tc>
                <a:extLst>
                  <a:ext uri="{0D108BD9-81ED-4DB2-BD59-A6C34878D82A}">
                    <a16:rowId xmlns:a16="http://schemas.microsoft.com/office/drawing/2014/main" val="10002"/>
                  </a:ext>
                </a:extLst>
              </a:tr>
              <a:tr h="267000">
                <a:tc>
                  <a:txBody>
                    <a:bodyPr/>
                    <a:lstStyle/>
                    <a:p>
                      <a:pPr marL="0" lvl="0" indent="0" algn="ctr" rtl="0">
                        <a:spcBef>
                          <a:spcPts val="0"/>
                        </a:spcBef>
                        <a:spcAft>
                          <a:spcPts val="0"/>
                        </a:spcAft>
                        <a:buNone/>
                      </a:pPr>
                      <a:r>
                        <a:rPr lang="en" sz="1300" i="1"/>
                        <a:t>Organic_Views</a:t>
                      </a:r>
                      <a:endParaRPr sz="1300" i="1"/>
                    </a:p>
                  </a:txBody>
                  <a:tcPr marL="91425" marR="91425" marT="91425" marB="91425"/>
                </a:tc>
                <a:tc>
                  <a:txBody>
                    <a:bodyPr/>
                    <a:lstStyle/>
                    <a:p>
                      <a:pPr marL="0" lvl="0" indent="0" algn="ctr" rtl="0">
                        <a:spcBef>
                          <a:spcPts val="0"/>
                        </a:spcBef>
                        <a:spcAft>
                          <a:spcPts val="0"/>
                        </a:spcAft>
                        <a:buNone/>
                      </a:pPr>
                      <a:r>
                        <a:rPr lang="en" sz="1300"/>
                        <a:t>YouTube Organic Views</a:t>
                      </a:r>
                      <a:endParaRPr sz="1300"/>
                    </a:p>
                  </a:txBody>
                  <a:tcPr marL="91425" marR="91425" marT="91425" marB="91425"/>
                </a:tc>
                <a:extLst>
                  <a:ext uri="{0D108BD9-81ED-4DB2-BD59-A6C34878D82A}">
                    <a16:rowId xmlns:a16="http://schemas.microsoft.com/office/drawing/2014/main" val="10003"/>
                  </a:ext>
                </a:extLst>
              </a:tr>
              <a:tr h="267000">
                <a:tc>
                  <a:txBody>
                    <a:bodyPr/>
                    <a:lstStyle/>
                    <a:p>
                      <a:pPr marL="0" lvl="0" indent="0" algn="ctr" rtl="0">
                        <a:spcBef>
                          <a:spcPts val="0"/>
                        </a:spcBef>
                        <a:spcAft>
                          <a:spcPts val="0"/>
                        </a:spcAft>
                        <a:buNone/>
                      </a:pPr>
                      <a:r>
                        <a:rPr lang="en" sz="1300" i="1"/>
                        <a:t>Google_Impressions</a:t>
                      </a:r>
                      <a:endParaRPr sz="1300" i="1"/>
                    </a:p>
                  </a:txBody>
                  <a:tcPr marL="91425" marR="91425" marT="91425" marB="91425"/>
                </a:tc>
                <a:tc>
                  <a:txBody>
                    <a:bodyPr/>
                    <a:lstStyle/>
                    <a:p>
                      <a:pPr marL="0" lvl="0" indent="0" algn="ctr" rtl="0">
                        <a:spcBef>
                          <a:spcPts val="0"/>
                        </a:spcBef>
                        <a:spcAft>
                          <a:spcPts val="0"/>
                        </a:spcAft>
                        <a:buNone/>
                      </a:pPr>
                      <a:r>
                        <a:rPr lang="en" sz="1300"/>
                        <a:t>Google </a:t>
                      </a:r>
                      <a:endParaRPr sz="1300"/>
                    </a:p>
                  </a:txBody>
                  <a:tcPr marL="91425" marR="91425" marT="91425" marB="91425"/>
                </a:tc>
                <a:extLst>
                  <a:ext uri="{0D108BD9-81ED-4DB2-BD59-A6C34878D82A}">
                    <a16:rowId xmlns:a16="http://schemas.microsoft.com/office/drawing/2014/main" val="10004"/>
                  </a:ext>
                </a:extLst>
              </a:tr>
              <a:tr h="267000">
                <a:tc>
                  <a:txBody>
                    <a:bodyPr/>
                    <a:lstStyle/>
                    <a:p>
                      <a:pPr marL="0" lvl="0" indent="0" algn="ctr" rtl="0">
                        <a:spcBef>
                          <a:spcPts val="0"/>
                        </a:spcBef>
                        <a:spcAft>
                          <a:spcPts val="0"/>
                        </a:spcAft>
                        <a:buNone/>
                      </a:pPr>
                      <a:r>
                        <a:rPr lang="en" sz="1300" i="1"/>
                        <a:t>Email_Impressions</a:t>
                      </a:r>
                      <a:endParaRPr sz="1300" i="1"/>
                    </a:p>
                  </a:txBody>
                  <a:tcPr marL="91425" marR="91425" marT="91425" marB="91425"/>
                </a:tc>
                <a:tc>
                  <a:txBody>
                    <a:bodyPr/>
                    <a:lstStyle/>
                    <a:p>
                      <a:pPr marL="0" lvl="0" indent="0" algn="ctr" rtl="0">
                        <a:spcBef>
                          <a:spcPts val="0"/>
                        </a:spcBef>
                        <a:spcAft>
                          <a:spcPts val="0"/>
                        </a:spcAft>
                        <a:buNone/>
                      </a:pPr>
                      <a:r>
                        <a:rPr lang="en" sz="1300"/>
                        <a:t>Direct Emails</a:t>
                      </a:r>
                      <a:endParaRPr sz="1300"/>
                    </a:p>
                  </a:txBody>
                  <a:tcPr marL="91425" marR="91425" marT="91425" marB="91425"/>
                </a:tc>
                <a:extLst>
                  <a:ext uri="{0D108BD9-81ED-4DB2-BD59-A6C34878D82A}">
                    <a16:rowId xmlns:a16="http://schemas.microsoft.com/office/drawing/2014/main" val="10005"/>
                  </a:ext>
                </a:extLst>
              </a:tr>
              <a:tr h="267000">
                <a:tc>
                  <a:txBody>
                    <a:bodyPr/>
                    <a:lstStyle/>
                    <a:p>
                      <a:pPr marL="0" lvl="0" indent="0" algn="ctr" rtl="0">
                        <a:spcBef>
                          <a:spcPts val="0"/>
                        </a:spcBef>
                        <a:spcAft>
                          <a:spcPts val="0"/>
                        </a:spcAft>
                        <a:buNone/>
                      </a:pPr>
                      <a:r>
                        <a:rPr lang="en" sz="1300" i="1"/>
                        <a:t>Facebook_Impressions</a:t>
                      </a:r>
                      <a:endParaRPr sz="1300" i="1"/>
                    </a:p>
                  </a:txBody>
                  <a:tcPr marL="91425" marR="91425" marT="91425" marB="91425"/>
                </a:tc>
                <a:tc>
                  <a:txBody>
                    <a:bodyPr/>
                    <a:lstStyle/>
                    <a:p>
                      <a:pPr marL="0" lvl="0" indent="0" algn="ctr" rtl="0">
                        <a:spcBef>
                          <a:spcPts val="0"/>
                        </a:spcBef>
                        <a:spcAft>
                          <a:spcPts val="0"/>
                        </a:spcAft>
                        <a:buNone/>
                      </a:pPr>
                      <a:r>
                        <a:rPr lang="en" sz="1300"/>
                        <a:t>Facebook</a:t>
                      </a:r>
                      <a:endParaRPr sz="1300"/>
                    </a:p>
                  </a:txBody>
                  <a:tcPr marL="91425" marR="91425" marT="91425" marB="91425"/>
                </a:tc>
                <a:extLst>
                  <a:ext uri="{0D108BD9-81ED-4DB2-BD59-A6C34878D82A}">
                    <a16:rowId xmlns:a16="http://schemas.microsoft.com/office/drawing/2014/main" val="10006"/>
                  </a:ext>
                </a:extLst>
              </a:tr>
              <a:tr h="267000">
                <a:tc>
                  <a:txBody>
                    <a:bodyPr/>
                    <a:lstStyle/>
                    <a:p>
                      <a:pPr marL="0" lvl="0" indent="0" algn="ctr" rtl="0">
                        <a:spcBef>
                          <a:spcPts val="0"/>
                        </a:spcBef>
                        <a:spcAft>
                          <a:spcPts val="0"/>
                        </a:spcAft>
                        <a:buNone/>
                      </a:pPr>
                      <a:r>
                        <a:rPr lang="en" sz="1300" i="1"/>
                        <a:t>Affiliate_Impressions</a:t>
                      </a:r>
                      <a:endParaRPr sz="1300" i="1"/>
                    </a:p>
                  </a:txBody>
                  <a:tcPr marL="91425" marR="91425" marT="91425" marB="91425"/>
                </a:tc>
                <a:tc>
                  <a:txBody>
                    <a:bodyPr/>
                    <a:lstStyle/>
                    <a:p>
                      <a:pPr marL="0" lvl="0" indent="0" algn="ctr" rtl="0">
                        <a:spcBef>
                          <a:spcPts val="0"/>
                        </a:spcBef>
                        <a:spcAft>
                          <a:spcPts val="0"/>
                        </a:spcAft>
                        <a:buNone/>
                      </a:pPr>
                      <a:r>
                        <a:rPr lang="en" sz="1300"/>
                        <a:t>Affiliate Marketing</a:t>
                      </a:r>
                      <a:endParaRPr sz="1300"/>
                    </a:p>
                  </a:txBody>
                  <a:tcPr marL="91425" marR="91425" marT="91425" marB="91425"/>
                </a:tc>
                <a:extLst>
                  <a:ext uri="{0D108BD9-81ED-4DB2-BD59-A6C34878D82A}">
                    <a16:rowId xmlns:a16="http://schemas.microsoft.com/office/drawing/2014/main" val="10007"/>
                  </a:ext>
                </a:extLst>
              </a:tr>
              <a:tr h="267000">
                <a:tc>
                  <a:txBody>
                    <a:bodyPr/>
                    <a:lstStyle/>
                    <a:p>
                      <a:pPr marL="0" lvl="0" indent="0" algn="ctr" rtl="0">
                        <a:spcBef>
                          <a:spcPts val="0"/>
                        </a:spcBef>
                        <a:spcAft>
                          <a:spcPts val="0"/>
                        </a:spcAft>
                        <a:buNone/>
                      </a:pPr>
                      <a:r>
                        <a:rPr lang="en" sz="1300" i="1"/>
                        <a:t>Overall_Views</a:t>
                      </a:r>
                      <a:endParaRPr sz="1300" i="1"/>
                    </a:p>
                  </a:txBody>
                  <a:tcPr marL="91425" marR="91425" marT="91425" marB="91425"/>
                </a:tc>
                <a:tc>
                  <a:txBody>
                    <a:bodyPr/>
                    <a:lstStyle/>
                    <a:p>
                      <a:pPr marL="0" lvl="0" indent="0" algn="ctr" rtl="0">
                        <a:spcBef>
                          <a:spcPts val="0"/>
                        </a:spcBef>
                        <a:spcAft>
                          <a:spcPts val="0"/>
                        </a:spcAft>
                        <a:buNone/>
                      </a:pPr>
                      <a:r>
                        <a:rPr lang="en" sz="1300"/>
                        <a:t>Summation of all views</a:t>
                      </a:r>
                      <a:endParaRPr sz="1300"/>
                    </a:p>
                  </a:txBody>
                  <a:tcPr marL="91425" marR="91425" marT="91425" marB="91425"/>
                </a:tc>
                <a:extLst>
                  <a:ext uri="{0D108BD9-81ED-4DB2-BD59-A6C34878D82A}">
                    <a16:rowId xmlns:a16="http://schemas.microsoft.com/office/drawing/2014/main" val="10008"/>
                  </a:ext>
                </a:extLst>
              </a:tr>
              <a:tr h="267000">
                <a:tc>
                  <a:txBody>
                    <a:bodyPr/>
                    <a:lstStyle/>
                    <a:p>
                      <a:pPr marL="0" lvl="0" indent="0" algn="ctr" rtl="0">
                        <a:spcBef>
                          <a:spcPts val="0"/>
                        </a:spcBef>
                        <a:spcAft>
                          <a:spcPts val="0"/>
                        </a:spcAft>
                        <a:buNone/>
                      </a:pPr>
                      <a:r>
                        <a:rPr lang="en" sz="1300" i="1"/>
                        <a:t>Sales</a:t>
                      </a:r>
                      <a:endParaRPr sz="1300" i="1"/>
                    </a:p>
                  </a:txBody>
                  <a:tcPr marL="91425" marR="91425" marT="91425" marB="91425"/>
                </a:tc>
                <a:tc>
                  <a:txBody>
                    <a:bodyPr/>
                    <a:lstStyle/>
                    <a:p>
                      <a:pPr marL="0" lvl="0" indent="0" algn="ctr" rtl="0">
                        <a:spcBef>
                          <a:spcPts val="0"/>
                        </a:spcBef>
                        <a:spcAft>
                          <a:spcPts val="0"/>
                        </a:spcAft>
                        <a:buNone/>
                      </a:pPr>
                      <a:r>
                        <a:rPr lang="en" sz="1300"/>
                        <a:t>Total Sales generated per week</a:t>
                      </a:r>
                      <a:endParaRPr sz="1300"/>
                    </a:p>
                  </a:txBody>
                  <a:tcPr marL="91425" marR="91425" marT="91425" marB="91425"/>
                </a:tc>
                <a:extLst>
                  <a:ext uri="{0D108BD9-81ED-4DB2-BD59-A6C34878D82A}">
                    <a16:rowId xmlns:a16="http://schemas.microsoft.com/office/drawing/2014/main" val="10009"/>
                  </a:ext>
                </a:extLst>
              </a:tr>
            </a:tbl>
          </a:graphicData>
        </a:graphic>
      </p:graphicFrame>
      <p:sp>
        <p:nvSpPr>
          <p:cNvPr id="86" name="Google Shape;86;p16"/>
          <p:cNvSpPr/>
          <p:nvPr/>
        </p:nvSpPr>
        <p:spPr>
          <a:xfrm>
            <a:off x="3432500" y="759575"/>
            <a:ext cx="2508300" cy="351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t>variables</a:t>
            </a:r>
            <a:endParaRPr b="1"/>
          </a:p>
        </p:txBody>
      </p:sp>
      <p:sp>
        <p:nvSpPr>
          <p:cNvPr id="87" name="Google Shape;87;p16"/>
          <p:cNvSpPr/>
          <p:nvPr/>
        </p:nvSpPr>
        <p:spPr>
          <a:xfrm>
            <a:off x="5940800" y="759575"/>
            <a:ext cx="2508300" cy="351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t>description</a:t>
            </a:r>
            <a:endParaRPr b="1"/>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7"/>
          <p:cNvSpPr txBox="1"/>
          <p:nvPr/>
        </p:nvSpPr>
        <p:spPr>
          <a:xfrm>
            <a:off x="125150" y="112625"/>
            <a:ext cx="8960400" cy="788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700">
                <a:solidFill>
                  <a:schemeClr val="dk1"/>
                </a:solidFill>
                <a:latin typeface="Caveat"/>
                <a:ea typeface="Caveat"/>
                <a:cs typeface="Caveat"/>
                <a:sym typeface="Caveat"/>
              </a:rPr>
              <a:t>We started with data exploration and  visualization</a:t>
            </a:r>
            <a:endParaRPr sz="2700">
              <a:solidFill>
                <a:schemeClr val="dk1"/>
              </a:solidFill>
              <a:latin typeface="Caveat"/>
              <a:ea typeface="Caveat"/>
              <a:cs typeface="Caveat"/>
              <a:sym typeface="Caveat"/>
            </a:endParaRPr>
          </a:p>
        </p:txBody>
      </p:sp>
      <p:pic>
        <p:nvPicPr>
          <p:cNvPr id="93" name="Google Shape;93;p17"/>
          <p:cNvPicPr preferRelativeResize="0"/>
          <p:nvPr/>
        </p:nvPicPr>
        <p:blipFill>
          <a:blip r:embed="rId3">
            <a:alphaModFix/>
          </a:blip>
          <a:stretch>
            <a:fillRect/>
          </a:stretch>
        </p:blipFill>
        <p:spPr>
          <a:xfrm>
            <a:off x="238325" y="1064450"/>
            <a:ext cx="4229099" cy="2926525"/>
          </a:xfrm>
          <a:prstGeom prst="rect">
            <a:avLst/>
          </a:prstGeom>
          <a:noFill/>
          <a:ln>
            <a:noFill/>
          </a:ln>
        </p:spPr>
      </p:pic>
      <p:pic>
        <p:nvPicPr>
          <p:cNvPr id="94" name="Google Shape;94;p17"/>
          <p:cNvPicPr preferRelativeResize="0"/>
          <p:nvPr/>
        </p:nvPicPr>
        <p:blipFill rotWithShape="1">
          <a:blip r:embed="rId4">
            <a:alphaModFix/>
          </a:blip>
          <a:srcRect l="1883"/>
          <a:stretch/>
        </p:blipFill>
        <p:spPr>
          <a:xfrm>
            <a:off x="4723800" y="1011850"/>
            <a:ext cx="4155076" cy="32363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18"/>
          <p:cNvSpPr txBox="1"/>
          <p:nvPr/>
        </p:nvSpPr>
        <p:spPr>
          <a:xfrm>
            <a:off x="125150" y="112625"/>
            <a:ext cx="8960400" cy="788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700">
                <a:solidFill>
                  <a:schemeClr val="dk1"/>
                </a:solidFill>
                <a:latin typeface="Caveat"/>
                <a:ea typeface="Caveat"/>
                <a:cs typeface="Caveat"/>
                <a:sym typeface="Caveat"/>
              </a:rPr>
              <a:t>We applied 2 versions of linear regression and  Hill-Adstock model </a:t>
            </a:r>
            <a:endParaRPr sz="2700">
              <a:solidFill>
                <a:schemeClr val="dk1"/>
              </a:solidFill>
              <a:latin typeface="Caveat"/>
              <a:ea typeface="Caveat"/>
              <a:cs typeface="Caveat"/>
              <a:sym typeface="Caveat"/>
            </a:endParaRPr>
          </a:p>
        </p:txBody>
      </p:sp>
      <p:pic>
        <p:nvPicPr>
          <p:cNvPr id="100" name="Google Shape;100;p18"/>
          <p:cNvPicPr preferRelativeResize="0"/>
          <p:nvPr/>
        </p:nvPicPr>
        <p:blipFill>
          <a:blip r:embed="rId3">
            <a:alphaModFix/>
          </a:blip>
          <a:stretch>
            <a:fillRect/>
          </a:stretch>
        </p:blipFill>
        <p:spPr>
          <a:xfrm>
            <a:off x="371425" y="817750"/>
            <a:ext cx="5636977" cy="3754751"/>
          </a:xfrm>
          <a:prstGeom prst="rect">
            <a:avLst/>
          </a:prstGeom>
          <a:noFill/>
          <a:ln>
            <a:noFill/>
          </a:ln>
        </p:spPr>
      </p:pic>
      <p:sp>
        <p:nvSpPr>
          <p:cNvPr id="101" name="Google Shape;101;p18"/>
          <p:cNvSpPr txBox="1"/>
          <p:nvPr/>
        </p:nvSpPr>
        <p:spPr>
          <a:xfrm>
            <a:off x="6253050" y="999150"/>
            <a:ext cx="2447400" cy="314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dk1"/>
                </a:solidFill>
                <a:latin typeface="Caveat"/>
                <a:ea typeface="Caveat"/>
                <a:cs typeface="Caveat"/>
                <a:sym typeface="Caveat"/>
              </a:rPr>
              <a:t>Importance of different marketing channels in a regression model. </a:t>
            </a:r>
            <a:endParaRPr sz="1800">
              <a:solidFill>
                <a:schemeClr val="dk1"/>
              </a:solidFill>
              <a:latin typeface="Caveat"/>
              <a:ea typeface="Caveat"/>
              <a:cs typeface="Caveat"/>
              <a:sym typeface="Caveat"/>
            </a:endParaRPr>
          </a:p>
          <a:p>
            <a:pPr marL="0" lvl="0" indent="0" algn="l" rtl="0">
              <a:spcBef>
                <a:spcPts val="0"/>
              </a:spcBef>
              <a:spcAft>
                <a:spcPts val="0"/>
              </a:spcAft>
              <a:buNone/>
            </a:pPr>
            <a:endParaRPr sz="1800">
              <a:solidFill>
                <a:schemeClr val="dk1"/>
              </a:solidFill>
              <a:latin typeface="Caveat"/>
              <a:ea typeface="Caveat"/>
              <a:cs typeface="Caveat"/>
              <a:sym typeface="Caveat"/>
            </a:endParaRPr>
          </a:p>
          <a:p>
            <a:pPr marL="0" lvl="0" indent="0" algn="l" rtl="0">
              <a:spcBef>
                <a:spcPts val="0"/>
              </a:spcBef>
              <a:spcAft>
                <a:spcPts val="0"/>
              </a:spcAft>
              <a:buNone/>
            </a:pPr>
            <a:r>
              <a:rPr lang="en" sz="1800">
                <a:solidFill>
                  <a:schemeClr val="dk1"/>
                </a:solidFill>
                <a:latin typeface="Caveat"/>
                <a:ea typeface="Caveat"/>
                <a:cs typeface="Caveat"/>
                <a:sym typeface="Caveat"/>
              </a:rPr>
              <a:t>Length of each bar representing the strength of each channel's impact. </a:t>
            </a:r>
            <a:endParaRPr sz="1800">
              <a:solidFill>
                <a:schemeClr val="dk1"/>
              </a:solidFill>
              <a:latin typeface="Caveat"/>
              <a:ea typeface="Caveat"/>
              <a:cs typeface="Caveat"/>
              <a:sym typeface="Caveat"/>
            </a:endParaRPr>
          </a:p>
          <a:p>
            <a:pPr marL="0" lvl="0" indent="0" algn="l" rtl="0">
              <a:spcBef>
                <a:spcPts val="0"/>
              </a:spcBef>
              <a:spcAft>
                <a:spcPts val="0"/>
              </a:spcAft>
              <a:buNone/>
            </a:pPr>
            <a:endParaRPr sz="1800">
              <a:solidFill>
                <a:schemeClr val="dk1"/>
              </a:solidFill>
              <a:latin typeface="Caveat"/>
              <a:ea typeface="Caveat"/>
              <a:cs typeface="Caveat"/>
              <a:sym typeface="Caveat"/>
            </a:endParaRPr>
          </a:p>
          <a:p>
            <a:pPr marL="0" lvl="0" indent="0" algn="l" rtl="0">
              <a:spcBef>
                <a:spcPts val="0"/>
              </a:spcBef>
              <a:spcAft>
                <a:spcPts val="0"/>
              </a:spcAft>
              <a:buNone/>
            </a:pPr>
            <a:r>
              <a:rPr lang="en" sz="1800" b="1">
                <a:solidFill>
                  <a:schemeClr val="dk1"/>
                </a:solidFill>
                <a:latin typeface="Caveat"/>
                <a:ea typeface="Caveat"/>
                <a:cs typeface="Caveat"/>
                <a:sym typeface="Caveat"/>
              </a:rPr>
              <a:t>Email Impressions </a:t>
            </a:r>
            <a:r>
              <a:rPr lang="en" sz="1800">
                <a:solidFill>
                  <a:schemeClr val="dk1"/>
                </a:solidFill>
                <a:latin typeface="Caveat"/>
                <a:ea typeface="Caveat"/>
                <a:cs typeface="Caveat"/>
                <a:sym typeface="Caveat"/>
              </a:rPr>
              <a:t>have the most significant influence, followed by </a:t>
            </a:r>
            <a:r>
              <a:rPr lang="en" sz="1800" b="1">
                <a:solidFill>
                  <a:schemeClr val="dk1"/>
                </a:solidFill>
                <a:latin typeface="Caveat"/>
                <a:ea typeface="Caveat"/>
                <a:cs typeface="Caveat"/>
                <a:sym typeface="Caveat"/>
              </a:rPr>
              <a:t>Facebook, Google</a:t>
            </a:r>
            <a:r>
              <a:rPr lang="en" sz="1800">
                <a:solidFill>
                  <a:schemeClr val="dk1"/>
                </a:solidFill>
                <a:latin typeface="Caveat"/>
                <a:ea typeface="Caveat"/>
                <a:cs typeface="Caveat"/>
                <a:sym typeface="Caveat"/>
              </a:rPr>
              <a:t>. </a:t>
            </a:r>
            <a:endParaRPr sz="1800">
              <a:solidFill>
                <a:schemeClr val="dk1"/>
              </a:solidFill>
              <a:latin typeface="Caveat"/>
              <a:ea typeface="Caveat"/>
              <a:cs typeface="Caveat"/>
              <a:sym typeface="Caveat"/>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pic>
        <p:nvPicPr>
          <p:cNvPr id="106" name="Google Shape;106;p19"/>
          <p:cNvPicPr preferRelativeResize="0"/>
          <p:nvPr/>
        </p:nvPicPr>
        <p:blipFill>
          <a:blip r:embed="rId3">
            <a:alphaModFix/>
          </a:blip>
          <a:stretch>
            <a:fillRect/>
          </a:stretch>
        </p:blipFill>
        <p:spPr>
          <a:xfrm>
            <a:off x="380875" y="1342025"/>
            <a:ext cx="5800300" cy="3308349"/>
          </a:xfrm>
          <a:prstGeom prst="rect">
            <a:avLst/>
          </a:prstGeom>
          <a:noFill/>
          <a:ln>
            <a:noFill/>
          </a:ln>
        </p:spPr>
      </p:pic>
      <p:sp>
        <p:nvSpPr>
          <p:cNvPr id="107" name="Google Shape;107;p19"/>
          <p:cNvSpPr txBox="1"/>
          <p:nvPr/>
        </p:nvSpPr>
        <p:spPr>
          <a:xfrm>
            <a:off x="6181175" y="1017725"/>
            <a:ext cx="2792100" cy="4063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latin typeface="Caveat"/>
                <a:ea typeface="Caveat"/>
                <a:cs typeface="Caveat"/>
                <a:sym typeface="Caveat"/>
              </a:rPr>
              <a:t>Contributions of various adstocked marketing channels in a regression model, indicating their weighted impact on a dependent variable. </a:t>
            </a:r>
            <a:endParaRPr sz="1800">
              <a:latin typeface="Caveat"/>
              <a:ea typeface="Caveat"/>
              <a:cs typeface="Caveat"/>
              <a:sym typeface="Caveat"/>
            </a:endParaRPr>
          </a:p>
          <a:p>
            <a:pPr marL="0" lvl="0" indent="0" algn="l" rtl="0">
              <a:spcBef>
                <a:spcPts val="0"/>
              </a:spcBef>
              <a:spcAft>
                <a:spcPts val="0"/>
              </a:spcAft>
              <a:buNone/>
            </a:pPr>
            <a:endParaRPr sz="1800">
              <a:latin typeface="Caveat"/>
              <a:ea typeface="Caveat"/>
              <a:cs typeface="Caveat"/>
              <a:sym typeface="Caveat"/>
            </a:endParaRPr>
          </a:p>
          <a:p>
            <a:pPr marL="0" lvl="0" indent="0" algn="l" rtl="0">
              <a:spcBef>
                <a:spcPts val="0"/>
              </a:spcBef>
              <a:spcAft>
                <a:spcPts val="0"/>
              </a:spcAft>
              <a:buNone/>
            </a:pPr>
            <a:r>
              <a:rPr lang="en" sz="1800">
                <a:latin typeface="Caveat"/>
                <a:ea typeface="Caveat"/>
                <a:cs typeface="Caveat"/>
                <a:sym typeface="Caveat"/>
              </a:rPr>
              <a:t>'Adstocked' implies that the effects of these channels are considered over time, not just immediately. </a:t>
            </a:r>
            <a:endParaRPr sz="1800">
              <a:latin typeface="Caveat"/>
              <a:ea typeface="Caveat"/>
              <a:cs typeface="Caveat"/>
              <a:sym typeface="Caveat"/>
            </a:endParaRPr>
          </a:p>
          <a:p>
            <a:pPr marL="0" lvl="0" indent="0" algn="l" rtl="0">
              <a:spcBef>
                <a:spcPts val="0"/>
              </a:spcBef>
              <a:spcAft>
                <a:spcPts val="0"/>
              </a:spcAft>
              <a:buNone/>
            </a:pPr>
            <a:endParaRPr sz="1800">
              <a:latin typeface="Caveat"/>
              <a:ea typeface="Caveat"/>
              <a:cs typeface="Caveat"/>
              <a:sym typeface="Caveat"/>
            </a:endParaRPr>
          </a:p>
          <a:p>
            <a:pPr marL="0" lvl="0" indent="0" algn="l" rtl="0">
              <a:spcBef>
                <a:spcPts val="0"/>
              </a:spcBef>
              <a:spcAft>
                <a:spcPts val="0"/>
              </a:spcAft>
              <a:buNone/>
            </a:pPr>
            <a:r>
              <a:rPr lang="en" sz="1800" b="1">
                <a:latin typeface="Caveat"/>
                <a:ea typeface="Caveat"/>
                <a:cs typeface="Caveat"/>
                <a:sym typeface="Caveat"/>
              </a:rPr>
              <a:t>Email and Facebook adstocked impressions</a:t>
            </a:r>
            <a:r>
              <a:rPr lang="en" sz="1800">
                <a:latin typeface="Caveat"/>
                <a:ea typeface="Caveat"/>
                <a:cs typeface="Caveat"/>
                <a:sym typeface="Caveat"/>
              </a:rPr>
              <a:t> are the most impactful, followed by Google.</a:t>
            </a:r>
            <a:endParaRPr sz="1800">
              <a:latin typeface="Caveat"/>
              <a:ea typeface="Caveat"/>
              <a:cs typeface="Caveat"/>
              <a:sym typeface="Caveat"/>
            </a:endParaRPr>
          </a:p>
        </p:txBody>
      </p:sp>
      <p:sp>
        <p:nvSpPr>
          <p:cNvPr id="108" name="Google Shape;108;p19"/>
          <p:cNvSpPr txBox="1"/>
          <p:nvPr/>
        </p:nvSpPr>
        <p:spPr>
          <a:xfrm>
            <a:off x="125150" y="112625"/>
            <a:ext cx="8960400" cy="788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700">
                <a:solidFill>
                  <a:schemeClr val="dk1"/>
                </a:solidFill>
                <a:latin typeface="Caveat"/>
                <a:ea typeface="Caveat"/>
                <a:cs typeface="Caveat"/>
                <a:sym typeface="Caveat"/>
              </a:rPr>
              <a:t>We applied 2 versions of linear regression and  Hill-Adstock model </a:t>
            </a:r>
            <a:endParaRPr sz="2700">
              <a:solidFill>
                <a:schemeClr val="dk1"/>
              </a:solidFill>
              <a:latin typeface="Caveat"/>
              <a:ea typeface="Caveat"/>
              <a:cs typeface="Caveat"/>
              <a:sym typeface="Caveat"/>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pic>
        <p:nvPicPr>
          <p:cNvPr id="113" name="Google Shape;113;p20"/>
          <p:cNvPicPr preferRelativeResize="0"/>
          <p:nvPr/>
        </p:nvPicPr>
        <p:blipFill>
          <a:blip r:embed="rId3">
            <a:alphaModFix/>
          </a:blip>
          <a:stretch>
            <a:fillRect/>
          </a:stretch>
        </p:blipFill>
        <p:spPr>
          <a:xfrm>
            <a:off x="510600" y="1138750"/>
            <a:ext cx="4356675" cy="3660824"/>
          </a:xfrm>
          <a:prstGeom prst="rect">
            <a:avLst/>
          </a:prstGeom>
          <a:noFill/>
          <a:ln>
            <a:noFill/>
          </a:ln>
        </p:spPr>
      </p:pic>
      <p:sp>
        <p:nvSpPr>
          <p:cNvPr id="114" name="Google Shape;114;p20"/>
          <p:cNvSpPr txBox="1"/>
          <p:nvPr/>
        </p:nvSpPr>
        <p:spPr>
          <a:xfrm>
            <a:off x="5205475" y="1425300"/>
            <a:ext cx="3507600" cy="296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800">
              <a:solidFill>
                <a:schemeClr val="dk2"/>
              </a:solidFill>
            </a:endParaRPr>
          </a:p>
        </p:txBody>
      </p:sp>
      <p:sp>
        <p:nvSpPr>
          <p:cNvPr id="115" name="Google Shape;115;p20"/>
          <p:cNvSpPr txBox="1"/>
          <p:nvPr/>
        </p:nvSpPr>
        <p:spPr>
          <a:xfrm>
            <a:off x="4752600" y="1151700"/>
            <a:ext cx="4079700" cy="212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latin typeface="Caveat"/>
                <a:ea typeface="Caveat"/>
                <a:cs typeface="Caveat"/>
                <a:sym typeface="Caveat"/>
              </a:rPr>
              <a:t>This model is based on library “Light mmm” by Google allows to implement bayesian based model.</a:t>
            </a:r>
            <a:endParaRPr sz="1800">
              <a:latin typeface="Caveat"/>
              <a:ea typeface="Caveat"/>
              <a:cs typeface="Caveat"/>
              <a:sym typeface="Caveat"/>
            </a:endParaRPr>
          </a:p>
          <a:p>
            <a:pPr marL="0" lvl="0" indent="0" algn="l" rtl="0">
              <a:spcBef>
                <a:spcPts val="0"/>
              </a:spcBef>
              <a:spcAft>
                <a:spcPts val="0"/>
              </a:spcAft>
              <a:buNone/>
            </a:pPr>
            <a:endParaRPr sz="1800">
              <a:latin typeface="Caveat"/>
              <a:ea typeface="Caveat"/>
              <a:cs typeface="Caveat"/>
              <a:sym typeface="Caveat"/>
            </a:endParaRPr>
          </a:p>
          <a:p>
            <a:pPr marL="0" lvl="0" indent="0" algn="l" rtl="0">
              <a:spcBef>
                <a:spcPts val="0"/>
              </a:spcBef>
              <a:spcAft>
                <a:spcPts val="0"/>
              </a:spcAft>
              <a:buNone/>
            </a:pPr>
            <a:endParaRPr sz="1800">
              <a:latin typeface="Caveat"/>
              <a:ea typeface="Caveat"/>
              <a:cs typeface="Caveat"/>
              <a:sym typeface="Caveat"/>
            </a:endParaRPr>
          </a:p>
          <a:p>
            <a:pPr marL="0" lvl="0" indent="0" algn="l" rtl="0">
              <a:spcBef>
                <a:spcPts val="0"/>
              </a:spcBef>
              <a:spcAft>
                <a:spcPts val="0"/>
              </a:spcAft>
              <a:buNone/>
            </a:pPr>
            <a:r>
              <a:rPr lang="en" sz="1800" b="1">
                <a:latin typeface="Caveat"/>
                <a:ea typeface="Caveat"/>
                <a:cs typeface="Caveat"/>
                <a:sym typeface="Caveat"/>
              </a:rPr>
              <a:t>Email impressions </a:t>
            </a:r>
            <a:r>
              <a:rPr lang="en" sz="1800">
                <a:latin typeface="Caveat"/>
                <a:ea typeface="Caveat"/>
                <a:cs typeface="Caveat"/>
                <a:sym typeface="Caveat"/>
              </a:rPr>
              <a:t>having the highest estimated contribution, followed closely by </a:t>
            </a:r>
            <a:r>
              <a:rPr lang="en" sz="1800" b="1">
                <a:latin typeface="Caveat"/>
                <a:ea typeface="Caveat"/>
                <a:cs typeface="Caveat"/>
                <a:sym typeface="Caveat"/>
              </a:rPr>
              <a:t>Facebook </a:t>
            </a:r>
            <a:r>
              <a:rPr lang="en" sz="1800">
                <a:latin typeface="Caveat"/>
                <a:ea typeface="Caveat"/>
                <a:cs typeface="Caveat"/>
                <a:sym typeface="Caveat"/>
              </a:rPr>
              <a:t>and </a:t>
            </a:r>
            <a:r>
              <a:rPr lang="en" sz="1800" b="1">
                <a:latin typeface="Caveat"/>
                <a:ea typeface="Caveat"/>
                <a:cs typeface="Caveat"/>
                <a:sym typeface="Caveat"/>
              </a:rPr>
              <a:t>Google.</a:t>
            </a:r>
            <a:endParaRPr sz="1800" b="1">
              <a:latin typeface="Caveat"/>
              <a:ea typeface="Caveat"/>
              <a:cs typeface="Caveat"/>
              <a:sym typeface="Caveat"/>
            </a:endParaRPr>
          </a:p>
        </p:txBody>
      </p:sp>
      <p:sp>
        <p:nvSpPr>
          <p:cNvPr id="116" name="Google Shape;116;p20"/>
          <p:cNvSpPr txBox="1"/>
          <p:nvPr/>
        </p:nvSpPr>
        <p:spPr>
          <a:xfrm>
            <a:off x="125150" y="112625"/>
            <a:ext cx="8960400" cy="788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700">
                <a:solidFill>
                  <a:schemeClr val="dk1"/>
                </a:solidFill>
                <a:latin typeface="Caveat"/>
                <a:ea typeface="Caveat"/>
                <a:cs typeface="Caveat"/>
                <a:sym typeface="Caveat"/>
              </a:rPr>
              <a:t>We applied 2 versions of linear regression and  Hill-Adstock model </a:t>
            </a:r>
            <a:endParaRPr sz="2700">
              <a:solidFill>
                <a:schemeClr val="dk1"/>
              </a:solidFill>
              <a:latin typeface="Caveat"/>
              <a:ea typeface="Caveat"/>
              <a:cs typeface="Caveat"/>
              <a:sym typeface="Caveat"/>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21"/>
          <p:cNvSpPr txBox="1"/>
          <p:nvPr/>
        </p:nvSpPr>
        <p:spPr>
          <a:xfrm>
            <a:off x="125150" y="112625"/>
            <a:ext cx="8960400" cy="788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600">
                <a:solidFill>
                  <a:schemeClr val="dk1"/>
                </a:solidFill>
                <a:latin typeface="Caveat"/>
                <a:ea typeface="Caveat"/>
                <a:cs typeface="Caveat"/>
                <a:sym typeface="Caveat"/>
              </a:rPr>
              <a:t>We propose a redefined budget allocation for the company for increased Sales </a:t>
            </a:r>
            <a:endParaRPr sz="2600">
              <a:solidFill>
                <a:schemeClr val="dk1"/>
              </a:solidFill>
              <a:latin typeface="Caveat"/>
              <a:ea typeface="Caveat"/>
              <a:cs typeface="Caveat"/>
              <a:sym typeface="Caveat"/>
            </a:endParaRPr>
          </a:p>
        </p:txBody>
      </p:sp>
      <p:pic>
        <p:nvPicPr>
          <p:cNvPr id="122" name="Google Shape;122;p21"/>
          <p:cNvPicPr preferRelativeResize="0"/>
          <p:nvPr/>
        </p:nvPicPr>
        <p:blipFill>
          <a:blip r:embed="rId3">
            <a:alphaModFix/>
          </a:blip>
          <a:stretch>
            <a:fillRect/>
          </a:stretch>
        </p:blipFill>
        <p:spPr>
          <a:xfrm>
            <a:off x="473625" y="828550"/>
            <a:ext cx="8056305" cy="3937676"/>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819</Words>
  <Application>Microsoft Macintosh PowerPoint</Application>
  <PresentationFormat>On-screen Show (16:9)</PresentationFormat>
  <Paragraphs>88</Paragraphs>
  <Slides>14</Slides>
  <Notes>14</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14</vt:i4>
      </vt:variant>
    </vt:vector>
  </HeadingPairs>
  <TitlesOfParts>
    <vt:vector size="17" baseType="lpstr">
      <vt:lpstr>Caveat</vt:lpstr>
      <vt:lpstr>Arial</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Sreyashi Bhattacharjee MSBA’24 UCSD</cp:lastModifiedBy>
  <cp:revision>2</cp:revision>
  <dcterms:modified xsi:type="dcterms:W3CDTF">2024-01-04T01:07:51Z</dcterms:modified>
</cp:coreProperties>
</file>